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03" r:id="rId2"/>
    <p:sldId id="257" r:id="rId3"/>
    <p:sldId id="260" r:id="rId4"/>
    <p:sldId id="285" r:id="rId5"/>
    <p:sldId id="304" r:id="rId6"/>
    <p:sldId id="266" r:id="rId7"/>
    <p:sldId id="305" r:id="rId8"/>
    <p:sldId id="336" r:id="rId9"/>
    <p:sldId id="341" r:id="rId10"/>
    <p:sldId id="317" r:id="rId11"/>
    <p:sldId id="318" r:id="rId12"/>
    <p:sldId id="319" r:id="rId13"/>
    <p:sldId id="320" r:id="rId14"/>
    <p:sldId id="321" r:id="rId15"/>
    <p:sldId id="340" r:id="rId16"/>
    <p:sldId id="331" r:id="rId17"/>
    <p:sldId id="326" r:id="rId18"/>
    <p:sldId id="337" r:id="rId19"/>
    <p:sldId id="338" r:id="rId20"/>
    <p:sldId id="263" r:id="rId21"/>
    <p:sldId id="275" r:id="rId22"/>
    <p:sldId id="289" r:id="rId23"/>
    <p:sldId id="279" r:id="rId24"/>
    <p:sldId id="280" r:id="rId25"/>
    <p:sldId id="259" r:id="rId26"/>
    <p:sldId id="264" r:id="rId27"/>
    <p:sldId id="306" r:id="rId28"/>
    <p:sldId id="332" r:id="rId29"/>
    <p:sldId id="333" r:id="rId30"/>
    <p:sldId id="334" r:id="rId31"/>
    <p:sldId id="339" r:id="rId32"/>
    <p:sldId id="335" r:id="rId33"/>
    <p:sldId id="328" r:id="rId34"/>
    <p:sldId id="2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YP Title" id="{D728AC39-6771-47B0-935A-DA0287307A69}">
          <p14:sldIdLst>
            <p14:sldId id="303"/>
            <p14:sldId id="257"/>
            <p14:sldId id="260"/>
          </p14:sldIdLst>
        </p14:section>
        <p14:section name="Introduction" id="{285F5CA0-D8B5-46EE-B6DC-34314CBC021B}">
          <p14:sldIdLst>
            <p14:sldId id="285"/>
            <p14:sldId id="304"/>
            <p14:sldId id="266"/>
            <p14:sldId id="305"/>
            <p14:sldId id="336"/>
            <p14:sldId id="341"/>
            <p14:sldId id="317"/>
            <p14:sldId id="318"/>
            <p14:sldId id="319"/>
            <p14:sldId id="320"/>
            <p14:sldId id="321"/>
            <p14:sldId id="340"/>
            <p14:sldId id="331"/>
            <p14:sldId id="326"/>
            <p14:sldId id="337"/>
            <p14:sldId id="338"/>
          </p14:sldIdLst>
        </p14:section>
        <p14:section name="Problem Statments" id="{E26F7C10-9FA9-4331-B2CA-838AB5EC224B}">
          <p14:sldIdLst>
            <p14:sldId id="263"/>
            <p14:sldId id="275"/>
          </p14:sldIdLst>
        </p14:section>
        <p14:section name="Block Diagram" id="{D516427F-A1EB-4CCF-A349-37FBAFFA290D}">
          <p14:sldIdLst/>
        </p14:section>
        <p14:section name="Modern Tools" id="{D2757511-8AC4-4208-BEC6-F70AE2AA75A4}">
          <p14:sldIdLst>
            <p14:sldId id="289"/>
            <p14:sldId id="279"/>
            <p14:sldId id="280"/>
            <p14:sldId id="259"/>
            <p14:sldId id="264"/>
            <p14:sldId id="306"/>
            <p14:sldId id="332"/>
            <p14:sldId id="333"/>
            <p14:sldId id="334"/>
            <p14:sldId id="339"/>
            <p14:sldId id="335"/>
            <p14:sldId id="328"/>
            <p14:sldId id="29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D1D"/>
    <a:srgbClr val="F4F5F6"/>
    <a:srgbClr val="002060"/>
    <a:srgbClr val="2E75B6"/>
    <a:srgbClr val="2847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2" autoAdjust="0"/>
    <p:restoredTop sz="89098" autoAdjust="0"/>
  </p:normalViewPr>
  <p:slideViewPr>
    <p:cSldViewPr snapToGrid="0">
      <p:cViewPr>
        <p:scale>
          <a:sx n="66" d="100"/>
          <a:sy n="66" d="100"/>
        </p:scale>
        <p:origin x="32" y="-4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3488"/>
    </p:cViewPr>
  </p:sorterViewPr>
  <p:notesViewPr>
    <p:cSldViewPr snapToGrid="0">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967528E-2F1A-8338-A50B-F7511924E1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BBD58CA-3520-48DC-0FB1-F75665FA519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6FBCA64-EBC3-46CC-B23A-1CE16F67F374}" type="datetimeFigureOut">
              <a:rPr lang="en-GB" smtClean="0"/>
              <a:t>04/07/2025</a:t>
            </a:fld>
            <a:endParaRPr lang="en-GB"/>
          </a:p>
        </p:txBody>
      </p:sp>
      <p:sp>
        <p:nvSpPr>
          <p:cNvPr id="4" name="Footer Placeholder 3">
            <a:extLst>
              <a:ext uri="{FF2B5EF4-FFF2-40B4-BE49-F238E27FC236}">
                <a16:creationId xmlns:a16="http://schemas.microsoft.com/office/drawing/2014/main" id="{68052873-E155-851C-1E9D-E674CF08B78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15DC8D98-757F-D88A-A6BF-CBBEB52C14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53A528-8B8A-465B-BB50-994AE00689B6}" type="slidenum">
              <a:rPr lang="en-GB" smtClean="0"/>
              <a:t>‹#›</a:t>
            </a:fld>
            <a:endParaRPr lang="en-GB"/>
          </a:p>
        </p:txBody>
      </p:sp>
    </p:spTree>
    <p:extLst>
      <p:ext uri="{BB962C8B-B14F-4D97-AF65-F5344CB8AC3E}">
        <p14:creationId xmlns:p14="http://schemas.microsoft.com/office/powerpoint/2010/main" val="395218671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3T21:44:32.935"/>
    </inkml:context>
    <inkml:brush xml:id="br0">
      <inkml:brushProperty name="width" value="0.35" units="cm"/>
      <inkml:brushProperty name="height" value="0.35" units="cm"/>
      <inkml:brushProperty name="color" value="#FFFFFF"/>
    </inkml:brush>
  </inkml:definitions>
  <inkml:trace contextRef="#ctx0" brushRef="#br0">1 444 24575,'12'14'0,"-7"-10"0,102 99 0,-96-93 0,0 0 0,0-1 0,1 0 0,0-1 0,0 0 0,25 11 0,86 25 0,-92-35 0,1 2 0,-2 1 0,40 22 0,-52-23 0,-11-6 0,0-1 0,1 1 0,-1-2 0,1 1 0,0-1 0,0 0 0,0 0 0,0-1 0,12 2 0,2-2 0,-16-2 0,1 0 0,-1 0 0,0 1 0,0 0 0,0 0 0,0 1 0,0 0 0,0 0 0,0 0 0,5 4 0,41 33 0,-42-30 0,1 0 0,-1-1 0,1-1 0,1 0 0,0 0 0,14 5 0,1-3 0,-1-2 0,1-2 0,1 0 0,44 2 0,119-8 0,-85-2 0,765 3 0,-866 1 0,0-1 0,-1 0 0,1 0 0,-1 0 0,1-1 0,0 0 0,-1 0 0,1 0 0,-1 0 0,1-1 0,-1 1 0,0-1 0,0 0 0,0 0 0,0-1 0,0 1 0,0-1 0,3-3 0,26-28 0,-24 23 0,1 0 0,1 1 0,0 0 0,0 0 0,1 1 0,0 1 0,24-13 0,35-7 0,-23 9 0,48-25 0,-89 40 0,2 1 0,-1-1 0,11-1 0,-13 3 0,1 0 0,-1 0 0,0 0 0,10-6 0,-13 6 0,-1 1 0,0-1 0,0 0 0,0 0 0,0 0 0,0 0 0,0-1 0,-1 1 0,1 0 0,-1-1 0,1 1 0,-1-1 0,0 1 0,2-6 0,8-51 0,-10 48 0,1 0 0,0 0 0,0 1 0,1-1 0,8-18 0,-4 12 0,-1 0 0,0-1 0,-1 1 0,-1-1 0,3-26 0,-5 37 0,0 0 0,0 0 0,1-1 0,0 1 0,1 1 0,0-1 0,5-8 0,10-17 0,-15 24 0,11-24 0,27-43 0,-36 64 0,-1 0 0,-1-1 0,1 0 0,-2 0 0,0 0 0,0 0 0,-1 0 0,1-20 0,-1 14 0,-9 40 0,-16 39 0,15-44 0,0-1 0,-1 0 0,-1 0 0,-16 18 0,-54 54 0,58-67 0,-1-1 0,-41 28 0,54-42 0,-1-1 0,0 0 0,0 0 0,0-1 0,-17 4 0,-33 12 0,-52 23 0,9-3 0,33-13 0,-16 8 0,54-20 0,-44 16 0,60-26 0,0-1 0,0 0 0,-1-2 0,-31 2 0,-408-7 0,450 3 0,0 0 0,-1-1 0,1 0 0,-14-3 0,20 4 0,-1-1 0,0 1 0,1-1 0,-1 0 0,1 1 0,0-1 0,-1 0 0,1 0 0,-1 1 0,1-1 0,0 0 0,0-1 0,0 1 0,-1 0 0,1 0 0,0 0 0,0-1 0,1 1 0,-1 0 0,0-1 0,0 1 0,1-1 0,-1 1 0,1-1 0,-1 1 0,1-1 0,0 0 0,-1-1 0,1 1 0,1 0 0,-1 1 0,1-1 0,-1 0 0,1 1 0,-1-1 0,1 0 0,0 1 0,0-1 0,0 1 0,0 0 0,0-1 0,0 1 0,0 0 0,0-1 0,1 1 0,-1 0 0,0 0 0,1 0 0,-1 0 0,1 0 0,-1 1 0,1-1 0,-1 0 0,1 1 0,3-2 0,5-1 0,0 0 0,21-2 0,9 1-682,59 3-1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3T21:44:41.044"/>
    </inkml:context>
    <inkml:brush xml:id="br0">
      <inkml:brushProperty name="width" value="0.35" units="cm"/>
      <inkml:brushProperty name="height" value="0.35" units="cm"/>
      <inkml:brushProperty name="color" value="#FFFFFF"/>
    </inkml:brush>
  </inkml:definitions>
  <inkml:trace contextRef="#ctx0" brushRef="#br0">3029 0 24575,'-1'0'0,"0"1"0,0-1 0,0 0 0,0 1 0,0-1 0,0 1 0,0-1 0,1 1 0,-1-1 0,0 1 0,0 0 0,0-1 0,0 1 0,1 0 0,-1 0 0,0-1 0,1 1 0,-1 0 0,0 0 0,1 0 0,-1 0 0,1 0 0,0 0 0,-1 0 0,1 0 0,-1 2 0,-5 31 0,6-31 0,-8 85 0,7-52 0,-3 0 0,-9 43 0,-4-8 0,-21 74 0,29-114 0,-2-2 0,-26 50 0,26-62 0,-1 0 0,-1-1 0,0-1 0,-1 0 0,-1-1 0,-31 24 0,23-20 0,1 1 0,-29 32 0,46-45 0,1 0 0,-2-1 0,1 0 0,0 0 0,-1 0 0,0 0 0,0-1 0,-1 0 0,1-1 0,-1 1 0,1-1 0,-1 0 0,0-1 0,0 0 0,-1 0 0,1 0 0,0-1 0,-1 0 0,1-1 0,-13 0 0,-36 0 0,37-2 0,-1 2 0,1 0 0,-1 1 0,1 1 0,0 1 0,0 0 0,-20 8 0,14-3 0,0-1 0,-1-1 0,1-1 0,-40 3 0,-106-5 0,155-4 0,-11 2 0,0 2 0,-40 8 0,36-5 0,-48 3 0,-209-9 0,133-1 0,115-1 0,-77-14 0,44 4 0,3 0 0,-30-3 0,94 14 0,0 1 0,1-1 0,-1 0 0,0-1 0,1 1 0,-1-1 0,1 0 0,0-1 0,0 1 0,0-1 0,0 0 0,0 0 0,-5-5 0,-6-2 0,0 0 0,0 1 0,-1 1 0,1 0 0,-2 1 0,-29-7 0,-2-2 0,-38-9 0,53 15 0,-53-20 0,81 27 0,1 0 0,-1 0 0,1 0 0,0-1 0,0 0 0,1 0 0,-1 0 0,1-1 0,0 0 0,-5-6 0,-2-6 0,-16-34 0,19 35 0,0 0 0,-19-26 0,-7 2 0,-49-43 0,66 67 0,11 10 0,0 1 0,-1 1 0,0-1 0,-9-3 0,10 4 0,0 1 0,0-1 0,0 0 0,-9-8 0,15 12 0,0-1 0,-1 1 0,1 0 0,0 0 0,0 0 0,-1-1 0,1 1 0,0 0 0,0 0 0,0-1 0,-1 1 0,1 0 0,0-1 0,0 1 0,0 0 0,0-1 0,0 1 0,0 0 0,0 0 0,-1-1 0,1 1 0,0 0 0,0-1 0,0 1 0,0 0 0,0-1 0,1 1 0,-1 0 0,0-1 0,0 1 0,0 0 0,0-1 0,0 1 0,1-1 0,10-5 0,20 3 0,-12 4 0,1 1 0,-1 1 0,0 1 0,0 0 0,32 14 0,41 9 0,248 27 0,-158-28 0,32 4 0,0-9 0,254-8 0,-261-12 0,75-3 0,-262 0 0,-1-1 0,0 0 0,0-1 0,0-1 0,-1-1 0,1-1 0,31-15 0,-33 13 0,1 2 0,19-6 0,-25 9 0,0 0 0,0 0 0,0-1 0,0-1 0,-1 0 0,15-11 0,-88 45 0,16-2 0,25-14 0,0 0 0,-1-2 0,0 0 0,0-2 0,-33 9 0,37-12 0,-1 0 0,-28 13 0,31-11 0,0-1 0,0 0 0,-31 5 0,-6-6 0,-82-3 0,87-3 0,0 2 0,-63 9 0,19 8 0,46-7 0,0-3 0,-67 4 0,-180-13 0,109 0 0,170 1 0,0-1 0,1 0 0,-1-1 0,-22-6 0,31 7 0,0 0 0,1-1 0,-1 0 0,1 0 0,-1 0 0,1-1 0,0 1 0,0-1 0,0 0 0,0 0 0,1-1 0,-1 1 0,1-1 0,0 1 0,0-1 0,0 0 0,-2-5 0,-8-23 0,10 25 0,0-1 0,0 1 0,-1 0 0,0 0 0,0 0 0,-1 0 0,-8-10 0,-56-64 0,-10-9 0,-78-57 0,140 131-1365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3T21:44:43.648"/>
    </inkml:context>
    <inkml:brush xml:id="br0">
      <inkml:brushProperty name="width" value="0.35" units="cm"/>
      <inkml:brushProperty name="height" value="0.35" units="cm"/>
      <inkml:brushProperty name="color" value="#FFFFFF"/>
    </inkml:brush>
  </inkml:definitions>
  <inkml:trace contextRef="#ctx0" brushRef="#br0">0 1 24503,'1022'293'0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3T21:45:02.984"/>
    </inkml:context>
    <inkml:brush xml:id="br0">
      <inkml:brushProperty name="width" value="0.35" units="cm"/>
      <inkml:brushProperty name="height" value="0.35" units="cm"/>
      <inkml:brushProperty name="color" value="#FFFFFF"/>
    </inkml:brush>
  </inkml:definitions>
  <inkml:trace contextRef="#ctx0" brushRef="#br0">0 1 24575,'2'17'0,"0"-1"0,1 1 0,0-1 0,2 1 0,0-1 0,0 0 0,2-1 0,0 1 0,0-1 0,18 24 0,-21-33 0,0 0 0,0-1 0,0 0 0,1 0 0,0 0 0,0-1 0,0 0 0,0 0 0,1 0 0,0 0 0,-1-1 0,1 0 0,1 0 0,-1-1 0,0 1 0,1-1 0,-1-1 0,1 1 0,-1-1 0,1-1 0,0 1 0,0-1 0,10-1 0,-7 1 0,1 1 0,-1 0 0,1 0 0,-1 1 0,0 1 0,11 3 0,-10-3 0,-3-1 0,1 0 0,-1 1 0,0 0 0,0 1 0,0-1 0,0 1 0,13 10 0,-2 1 0,-9-7 0,1 0 0,-1 0 0,1-1 0,0-1 0,15 7 0,18 4 0,79 29 0,-105-41 0,1 0 0,-1-2 0,1 0 0,37 0 0,45 3 0,-8-1 0,-50-4 0,-25 0 0,-1 0 0,1-2 0,-1 0 0,1 0 0,-1-2 0,0 0 0,18-6 0,2-2 0,-31 10 0,1 0 0,-1-1 0,0 0 0,1 0 0,-1 0 0,0-1 0,0 0 0,-1 0 0,11-8 0,-8 4 0,0-1 0,-1 0 0,1 0 0,-2-1 0,7-10 0,-10 14 0,-1 0 0,1-1 0,-1 0 0,-1 1 0,1-1 0,-1 0 0,0 0 0,0 0 0,0 0 0,-1-11 0,-1-16 0,1 10 0,-6-46 0,5 61 0,-1 0 0,0 0 0,-1 0 0,0 0 0,0 0 0,-1 1 0,0-1 0,0 1 0,-7-8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3T21:48:52.880"/>
    </inkml:context>
    <inkml:brush xml:id="br0">
      <inkml:brushProperty name="width" value="0.35" units="cm"/>
      <inkml:brushProperty name="height" value="0.35" units="cm"/>
      <inkml:brushProperty name="color" value="#FFFFFF"/>
    </inkml:brush>
  </inkml:definitions>
  <inkml:trace contextRef="#ctx0" brushRef="#br0">0 0 24575,'0'6'0,"0"8"0,0 10 0,0 12 0,0 5 0,0-2 0,0-4 0,0-1 0,0-4 0,0-5 0,0-11 0,2-7 0,1-8 0,2-3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94F0D-6ADA-4EC8-9A12-27B79CB32ABD}" type="datetimeFigureOut">
              <a:rPr lang="en-GB" smtClean="0"/>
              <a:t>04/07/2025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75523D-72C9-4325-AAC3-6ED32B4BB113}" type="slidenum">
              <a:rPr lang="en-GB" smtClean="0"/>
              <a:t>‹#›</a:t>
            </a:fld>
            <a:endParaRPr lang="en-GB"/>
          </a:p>
        </p:txBody>
      </p:sp>
    </p:spTree>
    <p:extLst>
      <p:ext uri="{BB962C8B-B14F-4D97-AF65-F5344CB8AC3E}">
        <p14:creationId xmlns:p14="http://schemas.microsoft.com/office/powerpoint/2010/main" val="183474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5375523D-72C9-4325-AAC3-6ED32B4BB113}" type="slidenum">
              <a:rPr lang="en-GB" smtClean="0"/>
              <a:t>8</a:t>
            </a:fld>
            <a:endParaRPr lang="en-GB"/>
          </a:p>
        </p:txBody>
      </p:sp>
    </p:spTree>
    <p:extLst>
      <p:ext uri="{BB962C8B-B14F-4D97-AF65-F5344CB8AC3E}">
        <p14:creationId xmlns:p14="http://schemas.microsoft.com/office/powerpoint/2010/main" val="752580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22B52-8B32-3381-2914-25528C13C6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8AB588-90D1-BED4-D287-1E01BA2F5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591093-FA4F-6401-98F3-C220FB296495}"/>
              </a:ext>
            </a:extLst>
          </p:cNvPr>
          <p:cNvSpPr>
            <a:spLocks noGrp="1"/>
          </p:cNvSpPr>
          <p:nvPr>
            <p:ph type="body" idx="1"/>
          </p:nvPr>
        </p:nvSpPr>
        <p:spPr/>
        <p:txBody>
          <a:bodyPr/>
          <a:lstStyle/>
          <a:p>
            <a:endParaRPr lang="en-PK" dirty="0"/>
          </a:p>
        </p:txBody>
      </p:sp>
      <p:sp>
        <p:nvSpPr>
          <p:cNvPr id="4" name="Slide Number Placeholder 3">
            <a:extLst>
              <a:ext uri="{FF2B5EF4-FFF2-40B4-BE49-F238E27FC236}">
                <a16:creationId xmlns:a16="http://schemas.microsoft.com/office/drawing/2014/main" id="{21D92201-FEC3-646F-6C6D-0F9819972296}"/>
              </a:ext>
            </a:extLst>
          </p:cNvPr>
          <p:cNvSpPr>
            <a:spLocks noGrp="1"/>
          </p:cNvSpPr>
          <p:nvPr>
            <p:ph type="sldNum" sz="quarter" idx="5"/>
          </p:nvPr>
        </p:nvSpPr>
        <p:spPr/>
        <p:txBody>
          <a:bodyPr/>
          <a:lstStyle/>
          <a:p>
            <a:fld id="{5375523D-72C9-4325-AAC3-6ED32B4BB113}" type="slidenum">
              <a:rPr lang="en-GB" smtClean="0"/>
              <a:t>9</a:t>
            </a:fld>
            <a:endParaRPr lang="en-GB"/>
          </a:p>
        </p:txBody>
      </p:sp>
    </p:spTree>
    <p:extLst>
      <p:ext uri="{BB962C8B-B14F-4D97-AF65-F5344CB8AC3E}">
        <p14:creationId xmlns:p14="http://schemas.microsoft.com/office/powerpoint/2010/main" val="1390839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8769E-E8D8-F626-A0B9-5438E6B014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2B83AB-4E4F-07F4-ADE7-22F8DED6A0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7F1F8B-50C6-1F34-14AC-BAB006D2D845}"/>
              </a:ext>
            </a:extLst>
          </p:cNvPr>
          <p:cNvSpPr>
            <a:spLocks noGrp="1"/>
          </p:cNvSpPr>
          <p:nvPr>
            <p:ph type="dt" sz="half" idx="10"/>
          </p:nvPr>
        </p:nvSpPr>
        <p:spPr/>
        <p:txBody>
          <a:bodyPr/>
          <a:lstStyle/>
          <a:p>
            <a:fld id="{04BB314A-1D11-4C23-8E19-E9035139CC83}" type="datetime1">
              <a:rPr lang="en-GB" smtClean="0"/>
              <a:t>04/07/2025</a:t>
            </a:fld>
            <a:endParaRPr lang="en-GB"/>
          </a:p>
        </p:txBody>
      </p:sp>
      <p:sp>
        <p:nvSpPr>
          <p:cNvPr id="5" name="Footer Placeholder 4">
            <a:extLst>
              <a:ext uri="{FF2B5EF4-FFF2-40B4-BE49-F238E27FC236}">
                <a16:creationId xmlns:a16="http://schemas.microsoft.com/office/drawing/2014/main" id="{AB467B2D-907D-7553-1809-D049E5BC1CC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914EB07-9DC5-AEAD-747C-FF3852F375A9}"/>
              </a:ext>
            </a:extLst>
          </p:cNvPr>
          <p:cNvSpPr>
            <a:spLocks noGrp="1"/>
          </p:cNvSpPr>
          <p:nvPr>
            <p:ph type="sldNum" sz="quarter" idx="12"/>
          </p:nvPr>
        </p:nvSpPr>
        <p:spPr/>
        <p:txBody>
          <a:bodyPr/>
          <a:lstStyle/>
          <a:p>
            <a:fld id="{E0FE23CE-5873-4583-962C-76FE69121A06}" type="slidenum">
              <a:rPr lang="en-GB" smtClean="0"/>
              <a:t>‹#›</a:t>
            </a:fld>
            <a:endParaRPr lang="en-GB"/>
          </a:p>
        </p:txBody>
      </p:sp>
    </p:spTree>
    <p:extLst>
      <p:ext uri="{BB962C8B-B14F-4D97-AF65-F5344CB8AC3E}">
        <p14:creationId xmlns:p14="http://schemas.microsoft.com/office/powerpoint/2010/main" val="49297540"/>
      </p:ext>
    </p:extLst>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D5F3-1293-2FF2-CF7A-46A50640002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BA233DB-1127-E63E-AB15-7A7CAF6594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E9C67F0-E083-FA1F-E0FF-327B98451B80}"/>
              </a:ext>
            </a:extLst>
          </p:cNvPr>
          <p:cNvSpPr>
            <a:spLocks noGrp="1"/>
          </p:cNvSpPr>
          <p:nvPr>
            <p:ph type="dt" sz="half" idx="10"/>
          </p:nvPr>
        </p:nvSpPr>
        <p:spPr/>
        <p:txBody>
          <a:bodyPr/>
          <a:lstStyle/>
          <a:p>
            <a:fld id="{375B974F-EDC4-4FAD-81DC-B1B3162D0A2A}" type="datetime1">
              <a:rPr lang="en-GB" smtClean="0"/>
              <a:t>04/07/2025</a:t>
            </a:fld>
            <a:endParaRPr lang="en-GB"/>
          </a:p>
        </p:txBody>
      </p:sp>
      <p:sp>
        <p:nvSpPr>
          <p:cNvPr id="5" name="Footer Placeholder 4">
            <a:extLst>
              <a:ext uri="{FF2B5EF4-FFF2-40B4-BE49-F238E27FC236}">
                <a16:creationId xmlns:a16="http://schemas.microsoft.com/office/drawing/2014/main" id="{3EFADB5D-ABB4-AB39-D27D-5B5575DDA4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0B8BE2E-8FBB-9B8C-DE1B-E955015F12F3}"/>
              </a:ext>
            </a:extLst>
          </p:cNvPr>
          <p:cNvSpPr>
            <a:spLocks noGrp="1"/>
          </p:cNvSpPr>
          <p:nvPr>
            <p:ph type="sldNum" sz="quarter" idx="12"/>
          </p:nvPr>
        </p:nvSpPr>
        <p:spPr/>
        <p:txBody>
          <a:bodyPr/>
          <a:lstStyle/>
          <a:p>
            <a:fld id="{E0FE23CE-5873-4583-962C-76FE69121A06}" type="slidenum">
              <a:rPr lang="en-GB" smtClean="0"/>
              <a:t>‹#›</a:t>
            </a:fld>
            <a:endParaRPr lang="en-GB"/>
          </a:p>
        </p:txBody>
      </p:sp>
    </p:spTree>
    <p:extLst>
      <p:ext uri="{BB962C8B-B14F-4D97-AF65-F5344CB8AC3E}">
        <p14:creationId xmlns:p14="http://schemas.microsoft.com/office/powerpoint/2010/main" val="1322539176"/>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D694B3-B73B-E593-C986-A7A9A57298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E8B4D91-19FC-7DB2-80A7-DA865B6C01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B88B97F-DEF0-552F-63A0-07ED067AA390}"/>
              </a:ext>
            </a:extLst>
          </p:cNvPr>
          <p:cNvSpPr>
            <a:spLocks noGrp="1"/>
          </p:cNvSpPr>
          <p:nvPr>
            <p:ph type="dt" sz="half" idx="10"/>
          </p:nvPr>
        </p:nvSpPr>
        <p:spPr/>
        <p:txBody>
          <a:bodyPr/>
          <a:lstStyle/>
          <a:p>
            <a:fld id="{8D72F1EF-D951-4329-B80F-8A0212AEB36C}" type="datetime1">
              <a:rPr lang="en-GB" smtClean="0"/>
              <a:t>04/07/2025</a:t>
            </a:fld>
            <a:endParaRPr lang="en-GB"/>
          </a:p>
        </p:txBody>
      </p:sp>
      <p:sp>
        <p:nvSpPr>
          <p:cNvPr id="5" name="Footer Placeholder 4">
            <a:extLst>
              <a:ext uri="{FF2B5EF4-FFF2-40B4-BE49-F238E27FC236}">
                <a16:creationId xmlns:a16="http://schemas.microsoft.com/office/drawing/2014/main" id="{2116060A-AA5B-0ECE-29A0-D61DD4BACDE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76120F-D3A0-458A-8508-53314941C987}"/>
              </a:ext>
            </a:extLst>
          </p:cNvPr>
          <p:cNvSpPr>
            <a:spLocks noGrp="1"/>
          </p:cNvSpPr>
          <p:nvPr>
            <p:ph type="sldNum" sz="quarter" idx="12"/>
          </p:nvPr>
        </p:nvSpPr>
        <p:spPr/>
        <p:txBody>
          <a:bodyPr/>
          <a:lstStyle/>
          <a:p>
            <a:fld id="{E0FE23CE-5873-4583-962C-76FE69121A06}" type="slidenum">
              <a:rPr lang="en-GB" smtClean="0"/>
              <a:t>‹#›</a:t>
            </a:fld>
            <a:endParaRPr lang="en-GB"/>
          </a:p>
        </p:txBody>
      </p:sp>
    </p:spTree>
    <p:extLst>
      <p:ext uri="{BB962C8B-B14F-4D97-AF65-F5344CB8AC3E}">
        <p14:creationId xmlns:p14="http://schemas.microsoft.com/office/powerpoint/2010/main" val="2159046774"/>
      </p:ext>
    </p:extLst>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7657-2244-190C-8755-771BD196B18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C96D46C-24DB-BFB9-1F2D-4B8E90E3D94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3813044-9D3C-A6D2-EA26-A0B6DAB77E43}"/>
              </a:ext>
            </a:extLst>
          </p:cNvPr>
          <p:cNvSpPr>
            <a:spLocks noGrp="1"/>
          </p:cNvSpPr>
          <p:nvPr>
            <p:ph type="dt" sz="half" idx="10"/>
          </p:nvPr>
        </p:nvSpPr>
        <p:spPr/>
        <p:txBody>
          <a:bodyPr/>
          <a:lstStyle/>
          <a:p>
            <a:fld id="{D5AD307F-4B8A-4D1B-A7FB-D8A809653AF9}" type="datetime1">
              <a:rPr lang="en-GB" smtClean="0"/>
              <a:t>04/07/2025</a:t>
            </a:fld>
            <a:endParaRPr lang="en-GB"/>
          </a:p>
        </p:txBody>
      </p:sp>
      <p:sp>
        <p:nvSpPr>
          <p:cNvPr id="5" name="Footer Placeholder 4">
            <a:extLst>
              <a:ext uri="{FF2B5EF4-FFF2-40B4-BE49-F238E27FC236}">
                <a16:creationId xmlns:a16="http://schemas.microsoft.com/office/drawing/2014/main" id="{4149E4AA-FBA7-8D44-D9C5-9BFEFCD00C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F0E126D-47CD-2376-90D0-FBB64E2325CD}"/>
              </a:ext>
            </a:extLst>
          </p:cNvPr>
          <p:cNvSpPr>
            <a:spLocks noGrp="1"/>
          </p:cNvSpPr>
          <p:nvPr>
            <p:ph type="sldNum" sz="quarter" idx="12"/>
          </p:nvPr>
        </p:nvSpPr>
        <p:spPr/>
        <p:txBody>
          <a:bodyPr/>
          <a:lstStyle/>
          <a:p>
            <a:fld id="{E0FE23CE-5873-4583-962C-76FE69121A06}" type="slidenum">
              <a:rPr lang="en-GB" smtClean="0"/>
              <a:t>‹#›</a:t>
            </a:fld>
            <a:endParaRPr lang="en-GB"/>
          </a:p>
        </p:txBody>
      </p:sp>
    </p:spTree>
    <p:extLst>
      <p:ext uri="{BB962C8B-B14F-4D97-AF65-F5344CB8AC3E}">
        <p14:creationId xmlns:p14="http://schemas.microsoft.com/office/powerpoint/2010/main" val="3533172372"/>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568FD-5249-0DF2-A621-85B94DD4FB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68ECD33-9067-053C-FFB3-BA134EF7DE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9A5378-5A84-9AC1-33AB-42EEA23A8977}"/>
              </a:ext>
            </a:extLst>
          </p:cNvPr>
          <p:cNvSpPr>
            <a:spLocks noGrp="1"/>
          </p:cNvSpPr>
          <p:nvPr>
            <p:ph type="dt" sz="half" idx="10"/>
          </p:nvPr>
        </p:nvSpPr>
        <p:spPr/>
        <p:txBody>
          <a:bodyPr/>
          <a:lstStyle/>
          <a:p>
            <a:fld id="{F9243E2C-EB94-4995-B6E1-1558794C67AC}" type="datetime1">
              <a:rPr lang="en-GB" smtClean="0"/>
              <a:t>04/07/2025</a:t>
            </a:fld>
            <a:endParaRPr lang="en-GB"/>
          </a:p>
        </p:txBody>
      </p:sp>
      <p:sp>
        <p:nvSpPr>
          <p:cNvPr id="5" name="Footer Placeholder 4">
            <a:extLst>
              <a:ext uri="{FF2B5EF4-FFF2-40B4-BE49-F238E27FC236}">
                <a16:creationId xmlns:a16="http://schemas.microsoft.com/office/drawing/2014/main" id="{7BFE717D-FD48-ED7A-00B1-7EB22761F13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92B1C3-DDD6-4F08-D738-877695743909}"/>
              </a:ext>
            </a:extLst>
          </p:cNvPr>
          <p:cNvSpPr>
            <a:spLocks noGrp="1"/>
          </p:cNvSpPr>
          <p:nvPr>
            <p:ph type="sldNum" sz="quarter" idx="12"/>
          </p:nvPr>
        </p:nvSpPr>
        <p:spPr/>
        <p:txBody>
          <a:bodyPr/>
          <a:lstStyle/>
          <a:p>
            <a:fld id="{E0FE23CE-5873-4583-962C-76FE69121A06}" type="slidenum">
              <a:rPr lang="en-GB" smtClean="0"/>
              <a:t>‹#›</a:t>
            </a:fld>
            <a:endParaRPr lang="en-GB"/>
          </a:p>
        </p:txBody>
      </p:sp>
    </p:spTree>
    <p:extLst>
      <p:ext uri="{BB962C8B-B14F-4D97-AF65-F5344CB8AC3E}">
        <p14:creationId xmlns:p14="http://schemas.microsoft.com/office/powerpoint/2010/main" val="1458475981"/>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CF660-2F2B-9A10-4FA3-51287B5D552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0C7A51D-9AC2-60B3-21CC-EEFDDB5E87A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5922906-5EE1-D439-571A-806F7C343B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EDFC1CE-7E50-57B2-66C7-BF97476E24EE}"/>
              </a:ext>
            </a:extLst>
          </p:cNvPr>
          <p:cNvSpPr>
            <a:spLocks noGrp="1"/>
          </p:cNvSpPr>
          <p:nvPr>
            <p:ph type="dt" sz="half" idx="10"/>
          </p:nvPr>
        </p:nvSpPr>
        <p:spPr/>
        <p:txBody>
          <a:bodyPr/>
          <a:lstStyle/>
          <a:p>
            <a:fld id="{6C582C01-228F-4DCA-BD18-70BD80335834}" type="datetime1">
              <a:rPr lang="en-GB" smtClean="0"/>
              <a:t>04/07/2025</a:t>
            </a:fld>
            <a:endParaRPr lang="en-GB"/>
          </a:p>
        </p:txBody>
      </p:sp>
      <p:sp>
        <p:nvSpPr>
          <p:cNvPr id="6" name="Footer Placeholder 5">
            <a:extLst>
              <a:ext uri="{FF2B5EF4-FFF2-40B4-BE49-F238E27FC236}">
                <a16:creationId xmlns:a16="http://schemas.microsoft.com/office/drawing/2014/main" id="{200592B9-1A5C-D032-4A4C-1E12741FA8C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01602D4-4093-60CE-1C2C-44CDDB6F9A61}"/>
              </a:ext>
            </a:extLst>
          </p:cNvPr>
          <p:cNvSpPr>
            <a:spLocks noGrp="1"/>
          </p:cNvSpPr>
          <p:nvPr>
            <p:ph type="sldNum" sz="quarter" idx="12"/>
          </p:nvPr>
        </p:nvSpPr>
        <p:spPr/>
        <p:txBody>
          <a:bodyPr/>
          <a:lstStyle/>
          <a:p>
            <a:fld id="{E0FE23CE-5873-4583-962C-76FE69121A06}" type="slidenum">
              <a:rPr lang="en-GB" smtClean="0"/>
              <a:t>‹#›</a:t>
            </a:fld>
            <a:endParaRPr lang="en-GB"/>
          </a:p>
        </p:txBody>
      </p:sp>
    </p:spTree>
    <p:extLst>
      <p:ext uri="{BB962C8B-B14F-4D97-AF65-F5344CB8AC3E}">
        <p14:creationId xmlns:p14="http://schemas.microsoft.com/office/powerpoint/2010/main" val="77734402"/>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410C1-C8D8-C4E9-5349-07D62AB0E5A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F751010-3384-47DC-4CFC-487ADF8F35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83EEF8-62ED-2338-AEC2-490425BE02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6AB3FE4-7A9F-A03F-3F1F-1009D28CFC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8685DF-4BAB-134B-40C4-FDBA4070F7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A114E45-A486-A115-6DC3-7390C8D4879E}"/>
              </a:ext>
            </a:extLst>
          </p:cNvPr>
          <p:cNvSpPr>
            <a:spLocks noGrp="1"/>
          </p:cNvSpPr>
          <p:nvPr>
            <p:ph type="dt" sz="half" idx="10"/>
          </p:nvPr>
        </p:nvSpPr>
        <p:spPr/>
        <p:txBody>
          <a:bodyPr/>
          <a:lstStyle/>
          <a:p>
            <a:fld id="{ED015CD1-FE7C-44A2-B00C-4CC80C575F88}" type="datetime1">
              <a:rPr lang="en-GB" smtClean="0"/>
              <a:t>04/07/2025</a:t>
            </a:fld>
            <a:endParaRPr lang="en-GB"/>
          </a:p>
        </p:txBody>
      </p:sp>
      <p:sp>
        <p:nvSpPr>
          <p:cNvPr id="8" name="Footer Placeholder 7">
            <a:extLst>
              <a:ext uri="{FF2B5EF4-FFF2-40B4-BE49-F238E27FC236}">
                <a16:creationId xmlns:a16="http://schemas.microsoft.com/office/drawing/2014/main" id="{4B173942-4F5A-B116-880E-DFEA8EA3A24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3E492E1-4FE3-8285-85E4-2466B03EB691}"/>
              </a:ext>
            </a:extLst>
          </p:cNvPr>
          <p:cNvSpPr>
            <a:spLocks noGrp="1"/>
          </p:cNvSpPr>
          <p:nvPr>
            <p:ph type="sldNum" sz="quarter" idx="12"/>
          </p:nvPr>
        </p:nvSpPr>
        <p:spPr/>
        <p:txBody>
          <a:bodyPr/>
          <a:lstStyle/>
          <a:p>
            <a:fld id="{E0FE23CE-5873-4583-962C-76FE69121A06}" type="slidenum">
              <a:rPr lang="en-GB" smtClean="0"/>
              <a:t>‹#›</a:t>
            </a:fld>
            <a:endParaRPr lang="en-GB"/>
          </a:p>
        </p:txBody>
      </p:sp>
    </p:spTree>
    <p:extLst>
      <p:ext uri="{BB962C8B-B14F-4D97-AF65-F5344CB8AC3E}">
        <p14:creationId xmlns:p14="http://schemas.microsoft.com/office/powerpoint/2010/main" val="2256221463"/>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D2B3F-8337-9D79-43F2-B02512AEF4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5E2189F-0003-B660-B3E9-6934F9B6136E}"/>
              </a:ext>
            </a:extLst>
          </p:cNvPr>
          <p:cNvSpPr>
            <a:spLocks noGrp="1"/>
          </p:cNvSpPr>
          <p:nvPr>
            <p:ph type="dt" sz="half" idx="10"/>
          </p:nvPr>
        </p:nvSpPr>
        <p:spPr/>
        <p:txBody>
          <a:bodyPr/>
          <a:lstStyle/>
          <a:p>
            <a:fld id="{AAAE24E2-FE36-4338-9CBF-37DDB4828489}" type="datetime1">
              <a:rPr lang="en-GB" smtClean="0"/>
              <a:t>04/07/2025</a:t>
            </a:fld>
            <a:endParaRPr lang="en-GB"/>
          </a:p>
        </p:txBody>
      </p:sp>
      <p:sp>
        <p:nvSpPr>
          <p:cNvPr id="4" name="Footer Placeholder 3">
            <a:extLst>
              <a:ext uri="{FF2B5EF4-FFF2-40B4-BE49-F238E27FC236}">
                <a16:creationId xmlns:a16="http://schemas.microsoft.com/office/drawing/2014/main" id="{4E4A3407-E9AD-6A23-A789-73B0FAD5673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EA33093-DF22-964E-2366-E3D889B0E573}"/>
              </a:ext>
            </a:extLst>
          </p:cNvPr>
          <p:cNvSpPr>
            <a:spLocks noGrp="1"/>
          </p:cNvSpPr>
          <p:nvPr>
            <p:ph type="sldNum" sz="quarter" idx="12"/>
          </p:nvPr>
        </p:nvSpPr>
        <p:spPr/>
        <p:txBody>
          <a:bodyPr/>
          <a:lstStyle/>
          <a:p>
            <a:fld id="{E0FE23CE-5873-4583-962C-76FE69121A06}" type="slidenum">
              <a:rPr lang="en-GB" smtClean="0"/>
              <a:t>‹#›</a:t>
            </a:fld>
            <a:endParaRPr lang="en-GB"/>
          </a:p>
        </p:txBody>
      </p:sp>
    </p:spTree>
    <p:extLst>
      <p:ext uri="{BB962C8B-B14F-4D97-AF65-F5344CB8AC3E}">
        <p14:creationId xmlns:p14="http://schemas.microsoft.com/office/powerpoint/2010/main" val="2694709732"/>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491A26-B1E4-C684-9EE0-4385E1103EA3}"/>
              </a:ext>
            </a:extLst>
          </p:cNvPr>
          <p:cNvSpPr>
            <a:spLocks noGrp="1"/>
          </p:cNvSpPr>
          <p:nvPr>
            <p:ph type="dt" sz="half" idx="10"/>
          </p:nvPr>
        </p:nvSpPr>
        <p:spPr/>
        <p:txBody>
          <a:bodyPr/>
          <a:lstStyle/>
          <a:p>
            <a:fld id="{6800DFD9-1BE3-46EF-B537-0EED34FFE5C9}" type="datetime1">
              <a:rPr lang="en-GB" smtClean="0"/>
              <a:t>04/07/2025</a:t>
            </a:fld>
            <a:endParaRPr lang="en-GB"/>
          </a:p>
        </p:txBody>
      </p:sp>
      <p:sp>
        <p:nvSpPr>
          <p:cNvPr id="3" name="Footer Placeholder 2">
            <a:extLst>
              <a:ext uri="{FF2B5EF4-FFF2-40B4-BE49-F238E27FC236}">
                <a16:creationId xmlns:a16="http://schemas.microsoft.com/office/drawing/2014/main" id="{AAF888E7-8191-CF47-00CD-1E335917214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3216B06-144A-0A62-D6EB-985E60884C2F}"/>
              </a:ext>
            </a:extLst>
          </p:cNvPr>
          <p:cNvSpPr>
            <a:spLocks noGrp="1"/>
          </p:cNvSpPr>
          <p:nvPr>
            <p:ph type="sldNum" sz="quarter" idx="12"/>
          </p:nvPr>
        </p:nvSpPr>
        <p:spPr/>
        <p:txBody>
          <a:bodyPr/>
          <a:lstStyle/>
          <a:p>
            <a:fld id="{E0FE23CE-5873-4583-962C-76FE69121A06}" type="slidenum">
              <a:rPr lang="en-GB" smtClean="0"/>
              <a:t>‹#›</a:t>
            </a:fld>
            <a:endParaRPr lang="en-GB"/>
          </a:p>
        </p:txBody>
      </p:sp>
    </p:spTree>
    <p:extLst>
      <p:ext uri="{BB962C8B-B14F-4D97-AF65-F5344CB8AC3E}">
        <p14:creationId xmlns:p14="http://schemas.microsoft.com/office/powerpoint/2010/main" val="2376168596"/>
      </p:ext>
    </p:extLst>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1E8F8-3D3C-401B-105C-F7CDC721B5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6DBBCDF-A11F-C268-FA46-F43B008A26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4E1FD11-C436-5F0E-D0B8-EC3FE9840F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F878E4-9B3D-1B35-CADB-71389AE4E83B}"/>
              </a:ext>
            </a:extLst>
          </p:cNvPr>
          <p:cNvSpPr>
            <a:spLocks noGrp="1"/>
          </p:cNvSpPr>
          <p:nvPr>
            <p:ph type="dt" sz="half" idx="10"/>
          </p:nvPr>
        </p:nvSpPr>
        <p:spPr/>
        <p:txBody>
          <a:bodyPr/>
          <a:lstStyle/>
          <a:p>
            <a:fld id="{9C85E090-6F21-43BD-ABAA-7AB28141B9EC}" type="datetime1">
              <a:rPr lang="en-GB" smtClean="0"/>
              <a:t>04/07/2025</a:t>
            </a:fld>
            <a:endParaRPr lang="en-GB"/>
          </a:p>
        </p:txBody>
      </p:sp>
      <p:sp>
        <p:nvSpPr>
          <p:cNvPr id="6" name="Footer Placeholder 5">
            <a:extLst>
              <a:ext uri="{FF2B5EF4-FFF2-40B4-BE49-F238E27FC236}">
                <a16:creationId xmlns:a16="http://schemas.microsoft.com/office/drawing/2014/main" id="{3A45E433-7E95-B9EE-EA27-8F74B1DCE39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01D5FF-8825-65AB-BE8B-FBEE8F613FDA}"/>
              </a:ext>
            </a:extLst>
          </p:cNvPr>
          <p:cNvSpPr>
            <a:spLocks noGrp="1"/>
          </p:cNvSpPr>
          <p:nvPr>
            <p:ph type="sldNum" sz="quarter" idx="12"/>
          </p:nvPr>
        </p:nvSpPr>
        <p:spPr/>
        <p:txBody>
          <a:bodyPr/>
          <a:lstStyle/>
          <a:p>
            <a:fld id="{E0FE23CE-5873-4583-962C-76FE69121A06}" type="slidenum">
              <a:rPr lang="en-GB" smtClean="0"/>
              <a:t>‹#›</a:t>
            </a:fld>
            <a:endParaRPr lang="en-GB"/>
          </a:p>
        </p:txBody>
      </p:sp>
    </p:spTree>
    <p:extLst>
      <p:ext uri="{BB962C8B-B14F-4D97-AF65-F5344CB8AC3E}">
        <p14:creationId xmlns:p14="http://schemas.microsoft.com/office/powerpoint/2010/main" val="3989234992"/>
      </p:ext>
    </p:extLst>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9D814-CAAB-1241-826E-A9DD968A46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B98CB3A-F746-589A-378C-CCFAF16E81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25BD5FF-343C-E918-A0EC-179E2B8B4B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F64590-3DAB-A7D6-16CF-A947C1780BA5}"/>
              </a:ext>
            </a:extLst>
          </p:cNvPr>
          <p:cNvSpPr>
            <a:spLocks noGrp="1"/>
          </p:cNvSpPr>
          <p:nvPr>
            <p:ph type="dt" sz="half" idx="10"/>
          </p:nvPr>
        </p:nvSpPr>
        <p:spPr/>
        <p:txBody>
          <a:bodyPr/>
          <a:lstStyle/>
          <a:p>
            <a:fld id="{04726664-F202-4840-833F-C703831911C4}" type="datetime1">
              <a:rPr lang="en-GB" smtClean="0"/>
              <a:t>04/07/2025</a:t>
            </a:fld>
            <a:endParaRPr lang="en-GB"/>
          </a:p>
        </p:txBody>
      </p:sp>
      <p:sp>
        <p:nvSpPr>
          <p:cNvPr id="6" name="Footer Placeholder 5">
            <a:extLst>
              <a:ext uri="{FF2B5EF4-FFF2-40B4-BE49-F238E27FC236}">
                <a16:creationId xmlns:a16="http://schemas.microsoft.com/office/drawing/2014/main" id="{07225A3C-F52E-4904-38EE-CAF23C741A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5C4D96-099B-DECE-3E8A-E0CCF91EB9BE}"/>
              </a:ext>
            </a:extLst>
          </p:cNvPr>
          <p:cNvSpPr>
            <a:spLocks noGrp="1"/>
          </p:cNvSpPr>
          <p:nvPr>
            <p:ph type="sldNum" sz="quarter" idx="12"/>
          </p:nvPr>
        </p:nvSpPr>
        <p:spPr/>
        <p:txBody>
          <a:bodyPr/>
          <a:lstStyle/>
          <a:p>
            <a:fld id="{E0FE23CE-5873-4583-962C-76FE69121A06}" type="slidenum">
              <a:rPr lang="en-GB" smtClean="0"/>
              <a:t>‹#›</a:t>
            </a:fld>
            <a:endParaRPr lang="en-GB"/>
          </a:p>
        </p:txBody>
      </p:sp>
    </p:spTree>
    <p:extLst>
      <p:ext uri="{BB962C8B-B14F-4D97-AF65-F5344CB8AC3E}">
        <p14:creationId xmlns:p14="http://schemas.microsoft.com/office/powerpoint/2010/main" val="3558575563"/>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1770BD-25D8-F5BE-8E55-F0874AAFF3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6BAE127-1FEF-9400-8031-FF37DEC898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98A3EA-809C-00F5-2C97-3CADE60BC7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791EE2-7825-45B8-9F7A-03909FBB0BC7}" type="datetime1">
              <a:rPr lang="en-GB" smtClean="0"/>
              <a:t>04/07/2025</a:t>
            </a:fld>
            <a:endParaRPr lang="en-GB"/>
          </a:p>
        </p:txBody>
      </p:sp>
      <p:sp>
        <p:nvSpPr>
          <p:cNvPr id="5" name="Footer Placeholder 4">
            <a:extLst>
              <a:ext uri="{FF2B5EF4-FFF2-40B4-BE49-F238E27FC236}">
                <a16:creationId xmlns:a16="http://schemas.microsoft.com/office/drawing/2014/main" id="{C8E7DF10-D463-28A3-AFB3-9097C98316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B27CF47-9928-2CF4-DB4A-2AFE2847FB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E23CE-5873-4583-962C-76FE69121A06}" type="slidenum">
              <a:rPr lang="en-GB" smtClean="0"/>
              <a:t>‹#›</a:t>
            </a:fld>
            <a:endParaRPr lang="en-GB"/>
          </a:p>
        </p:txBody>
      </p:sp>
    </p:spTree>
    <p:extLst>
      <p:ext uri="{BB962C8B-B14F-4D97-AF65-F5344CB8AC3E}">
        <p14:creationId xmlns:p14="http://schemas.microsoft.com/office/powerpoint/2010/main" val="1488262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90.png"/><Relationship Id="rId7" Type="http://schemas.microsoft.com/office/2007/relationships/hdphoto" Target="../media/hdphoto6.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7.wdp"/><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4.pn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4.pn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4.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owl.excelsior.edu/educator-resources/owl-across-disciplines/owl-across-the-disciplines-grammar-and-usage/" TargetMode="External"/><Relationship Id="rId7"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4.png"/><Relationship Id="rId4" Type="http://schemas.openxmlformats.org/officeDocument/2006/relationships/hyperlink" Target="https://creativecommons.org/licenses/by/3.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jpeg"/><Relationship Id="rId5" Type="http://schemas.openxmlformats.org/officeDocument/2006/relationships/image" Target="../media/image2.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jpeg"/></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51.png"/><Relationship Id="rId7" Type="http://schemas.openxmlformats.org/officeDocument/2006/relationships/image" Target="../media/image52.png"/><Relationship Id="rId12" Type="http://schemas.microsoft.com/office/2007/relationships/hdphoto" Target="../media/hdphoto1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png"/><Relationship Id="rId10" Type="http://schemas.microsoft.com/office/2007/relationships/hdphoto" Target="../media/hdphoto10.wdp"/><Relationship Id="rId4" Type="http://schemas.openxmlformats.org/officeDocument/2006/relationships/image" Target="../media/image48.pn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openxmlformats.org/officeDocument/2006/relationships/image" Target="../media/image9.png"/><Relationship Id="rId7" Type="http://schemas.microsoft.com/office/2017/06/relationships/model3d" Target="../media/model3d2.glb"/><Relationship Id="rId12" Type="http://schemas.microsoft.com/office/2007/relationships/hdphoto" Target="../media/hdphoto4.wdp"/><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3.png"/><Relationship Id="rId5" Type="http://schemas.microsoft.com/office/2017/06/relationships/model3d" Target="../media/model3d1.glb"/><Relationship Id="rId15" Type="http://schemas.openxmlformats.org/officeDocument/2006/relationships/image" Target="../media/image16.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12.pn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customXml" Target="../ink/ink5.xml"/><Relationship Id="rId3" Type="http://schemas.openxmlformats.org/officeDocument/2006/relationships/image" Target="../media/image18.png"/><Relationship Id="rId7" Type="http://schemas.openxmlformats.org/officeDocument/2006/relationships/customXml" Target="../ink/ink2.xml"/><Relationship Id="rId12"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customXml" Target="../ink/ink3.xml"/><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090A4B-635A-312D-260D-9637901AB9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724" y="2335696"/>
            <a:ext cx="8744552" cy="2186608"/>
          </a:xfrm>
          <a:prstGeom prst="rect">
            <a:avLst/>
          </a:prstGeom>
        </p:spPr>
      </p:pic>
      <p:sp>
        <p:nvSpPr>
          <p:cNvPr id="6" name="TextBox 5">
            <a:extLst>
              <a:ext uri="{FF2B5EF4-FFF2-40B4-BE49-F238E27FC236}">
                <a16:creationId xmlns:a16="http://schemas.microsoft.com/office/drawing/2014/main" id="{D3A029E3-FD9E-4CCB-3F8D-D84215BCDD3B}"/>
              </a:ext>
            </a:extLst>
          </p:cNvPr>
          <p:cNvSpPr txBox="1"/>
          <p:nvPr/>
        </p:nvSpPr>
        <p:spPr>
          <a:xfrm>
            <a:off x="1962977" y="4681331"/>
            <a:ext cx="8353839" cy="400110"/>
          </a:xfrm>
          <a:prstGeom prst="rect">
            <a:avLst/>
          </a:prstGeom>
          <a:noFill/>
        </p:spPr>
        <p:txBody>
          <a:bodyPr wrap="square" rtlCol="0">
            <a:spAutoFit/>
          </a:bodyPr>
          <a:lstStyle/>
          <a:p>
            <a:pPr algn="ctr"/>
            <a:r>
              <a:rPr lang="en-US" sz="2000" dirty="0"/>
              <a:t>IN THE NAME OF ALLAH, THE MOST GRACIOUS, THE MOST MERCIFUL</a:t>
            </a:r>
            <a:endParaRPr lang="en-PK" sz="2000" dirty="0"/>
          </a:p>
        </p:txBody>
      </p:sp>
    </p:spTree>
    <p:extLst>
      <p:ext uri="{BB962C8B-B14F-4D97-AF65-F5344CB8AC3E}">
        <p14:creationId xmlns:p14="http://schemas.microsoft.com/office/powerpoint/2010/main" val="6602410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750"/>
                                        <p:tgtEl>
                                          <p:spTgt spid="5"/>
                                        </p:tgtEl>
                                      </p:cBhvr>
                                    </p:animEffect>
                                  </p:childTnLst>
                                </p:cTn>
                              </p:par>
                            </p:childTnLst>
                          </p:cTn>
                        </p:par>
                        <p:par>
                          <p:cTn id="8" fill="hold">
                            <p:stCondLst>
                              <p:cond delay="750"/>
                            </p:stCondLst>
                            <p:childTnLst>
                              <p:par>
                                <p:cTn id="9" presetID="22" presetClass="entr" presetSubtype="8" fill="hold" grpId="0" nodeType="after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B35C6-7547-D2C3-D2C5-E04D85677505}"/>
            </a:ext>
          </a:extLst>
        </p:cNvPr>
        <p:cNvGrpSpPr/>
        <p:nvPr/>
      </p:nvGrpSpPr>
      <p:grpSpPr>
        <a:xfrm>
          <a:off x="0" y="0"/>
          <a:ext cx="0" cy="0"/>
          <a:chOff x="0" y="0"/>
          <a:chExt cx="0" cy="0"/>
        </a:xfrm>
      </p:grpSpPr>
      <p:pic>
        <p:nvPicPr>
          <p:cNvPr id="1026" name="Picture 2" descr="Muscle Sensor Module for Arduino in Pakistan - Digilog.pk">
            <a:extLst>
              <a:ext uri="{FF2B5EF4-FFF2-40B4-BE49-F238E27FC236}">
                <a16:creationId xmlns:a16="http://schemas.microsoft.com/office/drawing/2014/main" id="{86EC3BAF-10B3-7DC5-2710-75D8CA1AE4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3567" y="1602985"/>
            <a:ext cx="3898612" cy="3898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D09306-CBCB-E9FE-09C4-2F417C300D38}"/>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Working</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A110ADF-84D6-5616-E02F-AD57569A5AF1}"/>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73CF0969-5254-1C77-517A-026192AB07A7}"/>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D5F23D20-3820-016B-E82A-61205EA561A0}"/>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D41602AC-2B66-EB28-E7B1-7CAE5FC39FCB}"/>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10</a:t>
            </a:fld>
            <a:endParaRPr lang="en-GB" dirty="0">
              <a:solidFill>
                <a:schemeClr val="bg1"/>
              </a:solidFill>
            </a:endParaRPr>
          </a:p>
        </p:txBody>
      </p:sp>
      <p:sp>
        <p:nvSpPr>
          <p:cNvPr id="8" name="TextBox 7">
            <a:extLst>
              <a:ext uri="{FF2B5EF4-FFF2-40B4-BE49-F238E27FC236}">
                <a16:creationId xmlns:a16="http://schemas.microsoft.com/office/drawing/2014/main" id="{9D15880E-239A-16B1-9582-C0E24FD9E15D}"/>
              </a:ext>
            </a:extLst>
          </p:cNvPr>
          <p:cNvSpPr txBox="1"/>
          <p:nvPr/>
        </p:nvSpPr>
        <p:spPr>
          <a:xfrm>
            <a:off x="8406459" y="5565132"/>
            <a:ext cx="3496483" cy="369332"/>
          </a:xfrm>
          <a:prstGeom prst="rect">
            <a:avLst/>
          </a:prstGeom>
          <a:noFill/>
        </p:spPr>
        <p:txBody>
          <a:bodyPr wrap="square" rtlCol="0">
            <a:spAutoFit/>
          </a:bodyPr>
          <a:lstStyle/>
          <a:p>
            <a:pPr algn="ctr"/>
            <a:r>
              <a:rPr lang="en-US" dirty="0"/>
              <a:t>Figure 3: Electromyography Sensor</a:t>
            </a:r>
          </a:p>
        </p:txBody>
      </p:sp>
      <p:sp>
        <p:nvSpPr>
          <p:cNvPr id="11" name="Content Placeholder 2">
            <a:extLst>
              <a:ext uri="{FF2B5EF4-FFF2-40B4-BE49-F238E27FC236}">
                <a16:creationId xmlns:a16="http://schemas.microsoft.com/office/drawing/2014/main" id="{9BC74BDC-C89B-1301-4F55-69FB5DB05AFE}"/>
              </a:ext>
            </a:extLst>
          </p:cNvPr>
          <p:cNvSpPr>
            <a:spLocks noGrp="1"/>
          </p:cNvSpPr>
          <p:nvPr>
            <p:ph idx="1"/>
          </p:nvPr>
        </p:nvSpPr>
        <p:spPr>
          <a:xfrm>
            <a:off x="289057" y="2969424"/>
            <a:ext cx="6510620" cy="2649414"/>
          </a:xfrm>
        </p:spPr>
        <p:txBody>
          <a:bodyPr>
            <a:normAutofit fontScale="25000" lnSpcReduction="20000"/>
          </a:bodyPr>
          <a:lstStyle/>
          <a:p>
            <a:pPr algn="just">
              <a:lnSpc>
                <a:spcPct val="120000"/>
              </a:lnSpc>
            </a:pPr>
            <a:r>
              <a:rPr lang="en-US" sz="7200" dirty="0">
                <a:latin typeface="Times New Roman" panose="02020603050405020304" pitchFamily="18" charset="0"/>
                <a:cs typeface="Times New Roman" panose="02020603050405020304" pitchFamily="18" charset="0"/>
              </a:rPr>
              <a:t>The electromyography Muscle Sensor detects electrical signals generated by muscles during contraction using surface electrodes.</a:t>
            </a:r>
          </a:p>
          <a:p>
            <a:pPr algn="just">
              <a:lnSpc>
                <a:spcPct val="120000"/>
              </a:lnSpc>
            </a:pPr>
            <a:r>
              <a:rPr lang="en-US" sz="7200" dirty="0">
                <a:latin typeface="Times New Roman" panose="02020603050405020304" pitchFamily="18" charset="0"/>
                <a:cs typeface="Times New Roman" panose="02020603050405020304" pitchFamily="18" charset="0"/>
              </a:rPr>
              <a:t>It amplifies and filters these signals to produce a clean analog voltage proportional to muscle activity.</a:t>
            </a:r>
          </a:p>
          <a:p>
            <a:pPr algn="just">
              <a:lnSpc>
                <a:spcPct val="120000"/>
              </a:lnSpc>
            </a:pPr>
            <a:r>
              <a:rPr lang="en-US" sz="7200" dirty="0">
                <a:latin typeface="Times New Roman" panose="02020603050405020304" pitchFamily="18" charset="0"/>
                <a:cs typeface="Times New Roman" panose="02020603050405020304" pitchFamily="18" charset="0"/>
              </a:rPr>
              <a:t>The output voltage ranges from 0V (relaxed muscle) to Vin (maximum contraction) based on the sensor's power supply.</a:t>
            </a:r>
          </a:p>
          <a:p>
            <a:pPr algn="just">
              <a:lnSpc>
                <a:spcPct val="120000"/>
              </a:lnSpc>
            </a:pPr>
            <a:r>
              <a:rPr lang="en-US" sz="7200" dirty="0">
                <a:latin typeface="Times New Roman" panose="02020603050405020304" pitchFamily="18" charset="0"/>
                <a:cs typeface="Times New Roman" panose="02020603050405020304" pitchFamily="18" charset="0"/>
              </a:rPr>
              <a:t>Muscle generate small voltages typically in microvolts (µv).</a:t>
            </a:r>
          </a:p>
          <a:p>
            <a:pPr algn="just">
              <a:lnSpc>
                <a:spcPct val="120000"/>
              </a:lnSpc>
            </a:pPr>
            <a:r>
              <a:rPr lang="en-US" sz="7200" dirty="0">
                <a:latin typeface="Times New Roman" panose="02020603050405020304" pitchFamily="18" charset="0"/>
                <a:cs typeface="Times New Roman" panose="02020603050405020304" pitchFamily="18" charset="0"/>
              </a:rPr>
              <a:t>EMG sensor amplifies it:</a:t>
            </a:r>
          </a:p>
          <a:p>
            <a:pPr algn="just">
              <a:lnSpc>
                <a:spcPct val="120000"/>
              </a:lnSpc>
            </a:pPr>
            <a:r>
              <a:rPr lang="en-US" sz="7200" dirty="0" err="1"/>
              <a:t>Vout</a:t>
            </a:r>
            <a:r>
              <a:rPr lang="en-US" sz="7200" dirty="0"/>
              <a:t> ​=G × </a:t>
            </a:r>
            <a:r>
              <a:rPr lang="en-US" sz="7200" dirty="0" err="1"/>
              <a:t>Vmuscle</a:t>
            </a:r>
            <a:r>
              <a:rPr lang="en-US" sz="7200" dirty="0"/>
              <a:t>​</a:t>
            </a:r>
            <a:endParaRPr lang="en-US" sz="7200" dirty="0">
              <a:latin typeface="Times New Roman" panose="02020603050405020304" pitchFamily="18" charset="0"/>
              <a:cs typeface="Times New Roman" panose="02020603050405020304" pitchFamily="18" charset="0"/>
            </a:endParaRPr>
          </a:p>
          <a:p>
            <a:pPr algn="just">
              <a:lnSpc>
                <a:spcPct val="120000"/>
              </a:lnSpc>
            </a:pPr>
            <a:endParaRPr lang="en-US" sz="7200" dirty="0">
              <a:solidFill>
                <a:srgbClr val="000000"/>
              </a:solidFill>
              <a:latin typeface="Times New Roman" panose="02020603050405020304" pitchFamily="18" charset="0"/>
              <a:cs typeface="Times New Roman" panose="02020603050405020304" pitchFamily="18" charset="0"/>
            </a:endParaRPr>
          </a:p>
          <a:p>
            <a:pPr algn="just">
              <a:lnSpc>
                <a:spcPct val="120000"/>
              </a:lnSpc>
            </a:pPr>
            <a:endParaRPr lang="en-US" dirty="0">
              <a:solidFill>
                <a:srgbClr val="000000"/>
              </a:solidFill>
              <a:latin typeface="Times New Roman" panose="02020603050405020304" pitchFamily="18" charset="0"/>
              <a:cs typeface="Times New Roman" panose="02020603050405020304" pitchFamily="18" charset="0"/>
            </a:endParaRPr>
          </a:p>
          <a:p>
            <a:pPr marL="0" indent="0" algn="just">
              <a:lnSpc>
                <a:spcPct val="120000"/>
              </a:lnSpc>
              <a:buNone/>
            </a:pPr>
            <a:endParaRPr lang="en-US" dirty="0">
              <a:latin typeface="Times New Roman" panose="02020603050405020304" pitchFamily="18" charset="0"/>
              <a:cs typeface="Times New Roman" panose="02020603050405020304" pitchFamily="18" charset="0"/>
            </a:endParaRPr>
          </a:p>
          <a:p>
            <a:pPr algn="just">
              <a:lnSpc>
                <a:spcPct val="120000"/>
              </a:lnSpc>
            </a:pPr>
            <a:endParaRPr lang="en-US" sz="2600" b="0" i="0" kern="1200"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20000"/>
              </a:lnSpc>
              <a:buNone/>
            </a:pPr>
            <a:endParaRPr lang="en-US" sz="2600" b="0" i="0" kern="1200"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20000"/>
              </a:lnSpc>
              <a:buNone/>
            </a:pPr>
            <a:r>
              <a:rPr lang="en-US" sz="2400" dirty="0">
                <a:solidFill>
                  <a:srgbClr val="000000"/>
                </a:solidFill>
                <a:latin typeface="Times New Roman" panose="02020603050405020304" pitchFamily="18" charset="0"/>
                <a:cs typeface="Times New Roman" panose="02020603050405020304" pitchFamily="18" charset="0"/>
              </a:rPr>
              <a:t> .</a:t>
            </a:r>
            <a:endParaRPr lang="en-PK" sz="2400" dirty="0">
              <a:effectLst/>
              <a:latin typeface="Times New Roman" panose="02020603050405020304" pitchFamily="18" charset="0"/>
              <a:cs typeface="Times New Roman" panose="02020603050405020304" pitchFamily="18" charset="0"/>
            </a:endParaRPr>
          </a:p>
          <a:p>
            <a:pPr algn="just">
              <a:lnSpc>
                <a:spcPct val="80000"/>
              </a:lnSpc>
            </a:pPr>
            <a:endParaRPr lang="en-PK" sz="2600" dirty="0">
              <a:effectLst/>
              <a:latin typeface="+mj-lt"/>
            </a:endParaRPr>
          </a:p>
          <a:p>
            <a:pPr marL="0" indent="0" algn="just">
              <a:lnSpc>
                <a:spcPct val="80000"/>
              </a:lnSpc>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6294A44E-588C-1050-EE7E-27D18F4B6F68}"/>
              </a:ext>
            </a:extLst>
          </p:cNvPr>
          <p:cNvSpPr txBox="1"/>
          <p:nvPr/>
        </p:nvSpPr>
        <p:spPr>
          <a:xfrm>
            <a:off x="289057" y="2496512"/>
            <a:ext cx="5571893"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Electromyography Muscle Sensor</a:t>
            </a:r>
            <a:endParaRPr lang="en-PK" sz="2400" b="1" dirty="0">
              <a:latin typeface="Times New Roman" panose="02020603050405020304" pitchFamily="18" charset="0"/>
              <a:cs typeface="Times New Roman" panose="02020603050405020304" pitchFamily="18" charset="0"/>
            </a:endParaRPr>
          </a:p>
        </p:txBody>
      </p:sp>
      <p:pic>
        <p:nvPicPr>
          <p:cNvPr id="9" name="Picture 4" descr="STM32F4 Discovery'e Genel Bakış | roboturka.com |">
            <a:extLst>
              <a:ext uri="{FF2B5EF4-FFF2-40B4-BE49-F238E27FC236}">
                <a16:creationId xmlns:a16="http://schemas.microsoft.com/office/drawing/2014/main" id="{75668EC2-7FDA-8F53-4F27-2AED177175D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2500" r="96875">
                        <a14:foregroundMark x1="94375" y1="40000" x2="96875" y2="35625"/>
                        <a14:foregroundMark x1="16094" y1="60000" x2="1250" y2="54792"/>
                        <a14:foregroundMark x1="1250" y1="54792" x2="12812" y2="62917"/>
                        <a14:foregroundMark x1="10745" y1="63750" x2="10518" y2="63842"/>
                        <a14:foregroundMark x1="12812" y1="62917" x2="10745" y2="63750"/>
                        <a14:foregroundMark x1="7656" y1="58125" x2="7344" y2="54792"/>
                        <a14:foregroundMark x1="2500" y1="55208" x2="6406" y2="54167"/>
                        <a14:backgroundMark x1="25156" y1="78958" x2="16719" y2="75833"/>
                        <a14:backgroundMark x1="12344" y1="67292" x2="12344" y2="69375"/>
                        <a14:backgroundMark x1="7813" y1="65625" x2="7500" y2="67292"/>
                        <a14:backgroundMark x1="10313" y1="64375" x2="12031" y2="69583"/>
                        <a14:backgroundMark x1="781" y1="55208" x2="2031" y2="51250"/>
                        <a14:backgroundMark x1="7969" y1="63750" x2="7969" y2="63750"/>
                        <a14:backgroundMark x1="8125" y1="64375" x2="8125" y2="64375"/>
                        <a14:backgroundMark x1="8125" y1="65000" x2="8125" y2="65000"/>
                        <a14:backgroundMark x1="6563" y1="64583" x2="6719" y2="67292"/>
                      </a14:backgroundRemoval>
                    </a14:imgEffect>
                  </a14:imgLayer>
                </a14:imgProps>
              </a:ext>
              <a:ext uri="{28A0092B-C50C-407E-A947-70E740481C1C}">
                <a14:useLocalDpi xmlns:a14="http://schemas.microsoft.com/office/drawing/2010/main" val="0"/>
              </a:ext>
            </a:extLst>
          </a:blip>
          <a:srcRect/>
          <a:stretch>
            <a:fillRect/>
          </a:stretch>
        </p:blipFill>
        <p:spPr bwMode="auto">
          <a:xfrm rot="7171171">
            <a:off x="17532713" y="2147868"/>
            <a:ext cx="3417280" cy="256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726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1">
                                            <p:txEl>
                                              <p:pRg st="11" end="11"/>
                                            </p:txEl>
                                          </p:spTgt>
                                        </p:tgtEl>
                                        <p:attrNameLst>
                                          <p:attrName>style.visibility</p:attrName>
                                        </p:attrNameLst>
                                      </p:cBhvr>
                                      <p:to>
                                        <p:strVal val="visible"/>
                                      </p:to>
                                    </p:set>
                                    <p:animEffect transition="in" filter="fade">
                                      <p:cBhvr>
                                        <p:cTn id="11" dur="500"/>
                                        <p:tgtEl>
                                          <p:spTgt spid="11">
                                            <p:txEl>
                                              <p:pRg st="11" end="11"/>
                                            </p:txEl>
                                          </p:spTgt>
                                        </p:tgtEl>
                                      </p:cBhvr>
                                    </p:animEffect>
                                  </p:childTnLst>
                                </p:cTn>
                              </p:par>
                            </p:childTnLst>
                          </p:cTn>
                        </p:par>
                        <p:par>
                          <p:cTn id="12" fill="hold">
                            <p:stCondLst>
                              <p:cond delay="1250"/>
                            </p:stCondLst>
                            <p:childTnLst>
                              <p:par>
                                <p:cTn id="13" presetID="42"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1"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0FA3D-894F-3B42-A043-FB2484F878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570582-2A30-AF9B-0D11-181540C92CF6}"/>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3600" b="1" dirty="0">
                <a:latin typeface="Times New Roman" panose="02020603050405020304" pitchFamily="18" charset="0"/>
                <a:cs typeface="Times New Roman" panose="02020603050405020304" pitchFamily="18" charset="0"/>
              </a:rPr>
              <a:t>Working (Continue)</a:t>
            </a:r>
            <a:endParaRPr lang="en-GB"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5E2C4C-BF34-4566-B73F-C61EE29EE06E}"/>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A8F54870-5574-61CB-E2D7-DB5F64856B34}"/>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5A52C7FB-467E-20A3-E2F9-93A6D9F9DF50}"/>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AE9EDB1B-DAC0-36D5-5B62-C18F360E6CAE}"/>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11</a:t>
            </a:fld>
            <a:endParaRPr lang="en-GB" dirty="0">
              <a:solidFill>
                <a:schemeClr val="bg1"/>
              </a:solidFill>
            </a:endParaRPr>
          </a:p>
        </p:txBody>
      </p:sp>
      <p:sp>
        <p:nvSpPr>
          <p:cNvPr id="8" name="TextBox 7">
            <a:extLst>
              <a:ext uri="{FF2B5EF4-FFF2-40B4-BE49-F238E27FC236}">
                <a16:creationId xmlns:a16="http://schemas.microsoft.com/office/drawing/2014/main" id="{8BB806E5-3493-E398-613F-1C7295498635}"/>
              </a:ext>
            </a:extLst>
          </p:cNvPr>
          <p:cNvSpPr txBox="1"/>
          <p:nvPr/>
        </p:nvSpPr>
        <p:spPr>
          <a:xfrm>
            <a:off x="7627716" y="4764079"/>
            <a:ext cx="3755900" cy="369332"/>
          </a:xfrm>
          <a:prstGeom prst="rect">
            <a:avLst/>
          </a:prstGeom>
          <a:noFill/>
        </p:spPr>
        <p:txBody>
          <a:bodyPr wrap="square" rtlCol="0">
            <a:spAutoFit/>
          </a:bodyPr>
          <a:lstStyle/>
          <a:p>
            <a:pPr algn="ctr"/>
            <a:r>
              <a:rPr lang="en-US" dirty="0"/>
              <a:t>Figure 4: STM32 NUCLEO-F103RB</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71F5027-1379-794B-F499-E0AF79125E2A}"/>
                  </a:ext>
                </a:extLst>
              </p:cNvPr>
              <p:cNvSpPr>
                <a:spLocks noGrp="1"/>
              </p:cNvSpPr>
              <p:nvPr>
                <p:ph idx="1"/>
              </p:nvPr>
            </p:nvSpPr>
            <p:spPr>
              <a:xfrm>
                <a:off x="513053" y="2911642"/>
                <a:ext cx="7447039" cy="3248525"/>
              </a:xfrm>
            </p:spPr>
            <p:txBody>
              <a:bodyPr>
                <a:normAutofit fontScale="62500" lnSpcReduction="20000"/>
              </a:bodyPr>
              <a:lstStyle/>
              <a:p>
                <a:pPr marL="0" indent="0" algn="just">
                  <a:lnSpc>
                    <a:spcPct val="120000"/>
                  </a:lnSpc>
                  <a:buNone/>
                </a:pPr>
                <a:r>
                  <a:rPr lang="en-US" dirty="0"/>
                  <a:t>The STM32 f103RB reads the electromyography sensor's analog voltage using its 12-bit ADC and calculates the ADC value:</a:t>
                </a:r>
              </a:p>
              <a:p>
                <a:pPr marL="0" indent="0" algn="just">
                  <a:lnSpc>
                    <a:spcPct val="120000"/>
                  </a:lnSpc>
                  <a:buNone/>
                </a:pPr>
                <a:endParaRPr lang="en-US" dirty="0">
                  <a:solidFill>
                    <a:srgbClr val="000000"/>
                  </a:solidFill>
                  <a:latin typeface="Times New Roman" panose="02020603050405020304" pitchFamily="18" charset="0"/>
                  <a:cs typeface="Times New Roman" panose="02020603050405020304" pitchFamily="18" charset="0"/>
                </a:endParaRPr>
              </a:p>
              <a:p>
                <a:pPr marL="0" indent="0" algn="r">
                  <a:lnSpc>
                    <a:spcPct val="120000"/>
                  </a:lnSpc>
                  <a:buNone/>
                </a:pPr>
                <a14:m>
                  <m:oMathPara xmlns:m="http://schemas.openxmlformats.org/officeDocument/2006/math">
                    <m:oMathParaPr>
                      <m:jc m:val="centerGroup"/>
                    </m:oMathParaPr>
                    <m:oMath xmlns:m="http://schemas.openxmlformats.org/officeDocument/2006/math">
                      <m:r>
                        <m:rPr>
                          <m:nor/>
                        </m:rPr>
                        <a:rPr lang="en-PK"/>
                        <m:t>ADC</m:t>
                      </m:r>
                      <m:r>
                        <m:rPr>
                          <m:nor/>
                        </m:rPr>
                        <a:rPr lang="en-PK"/>
                        <m:t> </m:t>
                      </m:r>
                      <m:r>
                        <m:rPr>
                          <m:nor/>
                        </m:rPr>
                        <a:rPr lang="en-PK"/>
                        <m:t>Value</m:t>
                      </m:r>
                      <m:r>
                        <a:rPr lang="en-PK" i="1">
                          <a:latin typeface="Cambria Math" panose="02040503050406030204" pitchFamily="18" charset="0"/>
                        </a:rPr>
                        <m:t>=(</m:t>
                      </m:r>
                      <m:f>
                        <m:fPr>
                          <m:ctrlPr>
                            <a:rPr lang="en-PK" i="1">
                              <a:latin typeface="Cambria Math" panose="02040503050406030204" pitchFamily="18" charset="0"/>
                            </a:rPr>
                          </m:ctrlPr>
                        </m:fPr>
                        <m:num>
                          <m:r>
                            <m:rPr>
                              <m:nor/>
                            </m:rPr>
                            <a:rPr lang="en-PK"/>
                            <m:t>Input</m:t>
                          </m:r>
                          <m:r>
                            <m:rPr>
                              <m:nor/>
                            </m:rPr>
                            <a:rPr lang="en-PK"/>
                            <m:t> </m:t>
                          </m:r>
                          <m:r>
                            <m:rPr>
                              <m:nor/>
                            </m:rPr>
                            <a:rPr lang="en-PK"/>
                            <m:t>Voltage</m:t>
                          </m:r>
                        </m:num>
                        <m:den>
                          <m:sSub>
                            <m:sSubPr>
                              <m:ctrlPr>
                                <a:rPr lang="en-PK" i="1">
                                  <a:latin typeface="Cambria Math" panose="02040503050406030204" pitchFamily="18" charset="0"/>
                                </a:rPr>
                              </m:ctrlPr>
                            </m:sSubPr>
                            <m:e>
                              <m:r>
                                <m:rPr>
                                  <m:nor/>
                                </m:rPr>
                                <a:rPr lang="en-PK"/>
                                <m:t>V</m:t>
                              </m:r>
                            </m:e>
                            <m:sub>
                              <m:r>
                                <m:rPr>
                                  <m:nor/>
                                </m:rPr>
                                <a:rPr lang="en-PK"/>
                                <m:t>ref</m:t>
                              </m:r>
                            </m:sub>
                          </m:sSub>
                        </m:den>
                      </m:f>
                      <m:r>
                        <a:rPr lang="en-PK" i="1">
                          <a:latin typeface="Cambria Math" panose="02040503050406030204" pitchFamily="18" charset="0"/>
                        </a:rPr>
                        <m:t>)×4095</m:t>
                      </m:r>
                    </m:oMath>
                  </m:oMathPara>
                </a14:m>
                <a:endParaRPr lang="en-US" sz="2600" b="0" i="0" kern="1200" dirty="0">
                  <a:solidFill>
                    <a:srgbClr val="000000"/>
                  </a:solidFill>
                  <a:effectLst/>
                  <a:latin typeface="Times New Roman" panose="02020603050405020304" pitchFamily="18" charset="0"/>
                  <a:cs typeface="Times New Roman" panose="02020603050405020304" pitchFamily="18" charset="0"/>
                </a:endParaRPr>
              </a:p>
              <a:p>
                <a:r>
                  <a:rPr lang="en-US" sz="2400" dirty="0"/>
                  <a:t>Where:</a:t>
                </a:r>
              </a:p>
              <a:p>
                <a:r>
                  <a:rPr lang="en-US" sz="2400" dirty="0"/>
                  <a:t>Input Voltage is the analog voltage from the electromyography sensor.</a:t>
                </a:r>
              </a:p>
              <a:p>
                <a:r>
                  <a:rPr lang="en-US" sz="2400" b="1" dirty="0" err="1"/>
                  <a:t>V</a:t>
                </a:r>
                <a:r>
                  <a:rPr lang="en-US" sz="2400" b="1" baseline="-25000" dirty="0" err="1"/>
                  <a:t>ref</a:t>
                </a:r>
                <a:r>
                  <a:rPr lang="en-US" sz="2400" dirty="0"/>
                  <a:t> is the reference voltage.</a:t>
                </a:r>
              </a:p>
              <a:p>
                <a:pPr>
                  <a:lnSpc>
                    <a:spcPct val="170000"/>
                  </a:lnSpc>
                </a:pPr>
                <a:r>
                  <a:rPr lang="en-US" dirty="0"/>
                  <a:t>4095 is the maximum value for a 12-bit ADC (since </a:t>
                </a:r>
                <a14:m>
                  <m:oMath xmlns:m="http://schemas.openxmlformats.org/officeDocument/2006/math">
                    <m:sSup>
                      <m:sSupPr>
                        <m:ctrlPr>
                          <a:rPr lang="en-PK" i="1">
                            <a:latin typeface="Cambria Math" panose="02040503050406030204" pitchFamily="18" charset="0"/>
                          </a:rPr>
                        </m:ctrlPr>
                      </m:sSupPr>
                      <m:e>
                        <m:r>
                          <a:rPr lang="en-PK" i="1">
                            <a:latin typeface="Cambria Math" panose="02040503050406030204" pitchFamily="18" charset="0"/>
                          </a:rPr>
                          <m:t>2</m:t>
                        </m:r>
                      </m:e>
                      <m:sup>
                        <m:r>
                          <a:rPr lang="en-PK" i="1">
                            <a:latin typeface="Cambria Math" panose="02040503050406030204" pitchFamily="18" charset="0"/>
                          </a:rPr>
                          <m:t>12</m:t>
                        </m:r>
                      </m:sup>
                    </m:sSup>
                    <m:r>
                      <a:rPr lang="en-PK" i="1">
                        <a:latin typeface="Cambria Math" panose="02040503050406030204" pitchFamily="18" charset="0"/>
                      </a:rPr>
                      <m:t>−1=4095</m:t>
                    </m:r>
                    <m:r>
                      <a:rPr lang="en-US" b="0" i="1" smtClean="0">
                        <a:latin typeface="Cambria Math" panose="02040503050406030204" pitchFamily="18" charset="0"/>
                      </a:rPr>
                      <m:t>)</m:t>
                    </m:r>
                  </m:oMath>
                </a14:m>
                <a:endParaRPr lang="en-PK" dirty="0"/>
              </a:p>
              <a:p>
                <a:endParaRPr lang="en-US" sz="2400" dirty="0"/>
              </a:p>
              <a:p>
                <a:pPr marL="0" indent="0" algn="just">
                  <a:lnSpc>
                    <a:spcPct val="120000"/>
                  </a:lnSpc>
                  <a:buNone/>
                </a:pPr>
                <a:endParaRPr lang="en-US" sz="2600" b="0" i="0" kern="1200"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20000"/>
                  </a:lnSpc>
                  <a:buNone/>
                </a:pPr>
                <a:endParaRPr lang="en-PK" sz="2400" dirty="0">
                  <a:effectLst/>
                  <a:latin typeface="Times New Roman" panose="02020603050405020304" pitchFamily="18" charset="0"/>
                  <a:cs typeface="Times New Roman" panose="02020603050405020304" pitchFamily="18" charset="0"/>
                </a:endParaRPr>
              </a:p>
              <a:p>
                <a:pPr algn="just">
                  <a:lnSpc>
                    <a:spcPct val="80000"/>
                  </a:lnSpc>
                </a:pPr>
                <a:endParaRPr lang="en-PK" sz="2600" dirty="0">
                  <a:effectLst/>
                  <a:latin typeface="+mj-lt"/>
                </a:endParaRPr>
              </a:p>
              <a:p>
                <a:pPr marL="0" indent="0" algn="just">
                  <a:lnSpc>
                    <a:spcPct val="80000"/>
                  </a:lnSpc>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A71F5027-1379-794B-F499-E0AF79125E2A}"/>
                  </a:ext>
                </a:extLst>
              </p:cNvPr>
              <p:cNvSpPr>
                <a:spLocks noGrp="1" noRot="1" noChangeAspect="1" noMove="1" noResize="1" noEditPoints="1" noAdjustHandles="1" noChangeArrowheads="1" noChangeShapeType="1" noTextEdit="1"/>
              </p:cNvSpPr>
              <p:nvPr>
                <p:ph idx="1"/>
              </p:nvPr>
            </p:nvSpPr>
            <p:spPr>
              <a:xfrm>
                <a:off x="513053" y="2911642"/>
                <a:ext cx="7447039" cy="3248525"/>
              </a:xfrm>
              <a:blipFill>
                <a:blip r:embed="rId3"/>
                <a:stretch>
                  <a:fillRect l="-655" t="-1126" r="-655"/>
                </a:stretch>
              </a:blipFill>
            </p:spPr>
            <p:txBody>
              <a:bodyPr/>
              <a:lstStyle/>
              <a:p>
                <a:r>
                  <a:rPr lang="en-PK">
                    <a:noFill/>
                  </a:rPr>
                  <a:t> </a:t>
                </a:r>
              </a:p>
            </p:txBody>
          </p:sp>
        </mc:Fallback>
      </mc:AlternateContent>
      <p:sp>
        <p:nvSpPr>
          <p:cNvPr id="3" name="TextBox 2">
            <a:extLst>
              <a:ext uri="{FF2B5EF4-FFF2-40B4-BE49-F238E27FC236}">
                <a16:creationId xmlns:a16="http://schemas.microsoft.com/office/drawing/2014/main" id="{C9EF89B2-3E0C-ECB2-2677-BEEAB9384794}"/>
              </a:ext>
            </a:extLst>
          </p:cNvPr>
          <p:cNvSpPr txBox="1"/>
          <p:nvPr/>
        </p:nvSpPr>
        <p:spPr>
          <a:xfrm>
            <a:off x="289057" y="2496512"/>
            <a:ext cx="5571893"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STM32 f103RB</a:t>
            </a:r>
            <a:endParaRPr lang="en-PK" sz="24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AB36DB3-02DF-4387-B3B5-9212162F171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411" b="89962" l="10000" r="90000">
                        <a14:foregroundMark x1="33563" y1="88931" x2="28469" y2="90056"/>
                        <a14:foregroundMark x1="73031" y1="89822" x2="72625" y2="78471"/>
                        <a14:foregroundMark x1="73188" y1="58021" x2="73188" y2="58021"/>
                        <a14:foregroundMark x1="73188" y1="58021" x2="73469" y2="59615"/>
                        <a14:foregroundMark x1="73469" y1="59615" x2="73469" y2="59615"/>
                        <a14:foregroundMark x1="73469" y1="59615" x2="73156" y2="60882"/>
                        <a14:foregroundMark x1="73469" y1="62758" x2="72938" y2="75797"/>
                        <a14:foregroundMark x1="73563" y1="77111" x2="73625" y2="70028"/>
                        <a14:foregroundMark x1="73500" y1="88555" x2="73406" y2="78518"/>
                        <a14:foregroundMark x1="44781" y1="38415" x2="42406" y2="44465"/>
                        <a14:foregroundMark x1="39688" y1="48405" x2="39688" y2="47233"/>
                        <a14:foregroundMark x1="73250" y1="38790" x2="72781" y2="56051"/>
                        <a14:foregroundMark x1="73156" y1="53471" x2="73313" y2="56614"/>
                        <a14:foregroundMark x1="63594" y1="13931" x2="73094" y2="21295"/>
                        <a14:foregroundMark x1="66156" y1="10929" x2="60594" y2="9287"/>
                        <a14:foregroundMark x1="60594" y1="9287" x2="56031" y2="19606"/>
                        <a14:foregroundMark x1="27219" y1="19090" x2="30281" y2="13227"/>
                        <a14:foregroundMark x1="26219" y1="13462" x2="26281" y2="20028"/>
                        <a14:foregroundMark x1="27437" y1="10788" x2="27594" y2="11257"/>
                        <a14:foregroundMark x1="25969" y1="8724" x2="42438" y2="9522"/>
                        <a14:foregroundMark x1="42438" y1="9522" x2="58719" y2="7411"/>
                        <a14:foregroundMark x1="58719" y1="7411" x2="66906" y2="9522"/>
                        <a14:foregroundMark x1="72781" y1="8912" x2="69719" y2="9381"/>
                      </a14:backgroundRemoval>
                    </a14:imgEffect>
                  </a14:imgLayer>
                </a14:imgProps>
              </a:ext>
              <a:ext uri="{28A0092B-C50C-407E-A947-70E740481C1C}">
                <a14:useLocalDpi xmlns:a14="http://schemas.microsoft.com/office/drawing/2010/main" val="0"/>
              </a:ext>
            </a:extLst>
          </a:blip>
          <a:stretch>
            <a:fillRect/>
          </a:stretch>
        </p:blipFill>
        <p:spPr>
          <a:xfrm>
            <a:off x="7724705" y="2336769"/>
            <a:ext cx="3894298" cy="2594576"/>
          </a:xfrm>
          <a:prstGeom prst="rect">
            <a:avLst/>
          </a:prstGeom>
        </p:spPr>
      </p:pic>
    </p:spTree>
    <p:extLst>
      <p:ext uri="{BB962C8B-B14F-4D97-AF65-F5344CB8AC3E}">
        <p14:creationId xmlns:p14="http://schemas.microsoft.com/office/powerpoint/2010/main" val="2056367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Effect transition="in" filter="fade">
                                      <p:cBhvr>
                                        <p:cTn id="27" dur="500"/>
                                        <p:tgtEl>
                                          <p:spTgt spid="11">
                                            <p:txEl>
                                              <p:pRg st="5" end="5"/>
                                            </p:txEl>
                                          </p:spTgt>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500"/>
                                        <p:tgtEl>
                                          <p:spTgt spid="11">
                                            <p:txEl>
                                              <p:pRg st="6" end="6"/>
                                            </p:txEl>
                                          </p:spTgt>
                                        </p:tgtEl>
                                      </p:cBhvr>
                                    </p:animEffect>
                                  </p:childTnLst>
                                </p:cTn>
                              </p:par>
                            </p:childTnLst>
                          </p:cTn>
                        </p:par>
                        <p:par>
                          <p:cTn id="32" fill="hold">
                            <p:stCondLst>
                              <p:cond delay="3750"/>
                            </p:stCondLst>
                            <p:childTnLst>
                              <p:par>
                                <p:cTn id="33" presetID="42"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1"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4AE07-A81F-172C-A6BE-26FE04CEA9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BD4DE-9DB5-4BE5-BE47-E5DA7C52572B}"/>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3600" b="1" dirty="0">
                <a:latin typeface="Times New Roman" panose="02020603050405020304" pitchFamily="18" charset="0"/>
                <a:cs typeface="Times New Roman" panose="02020603050405020304" pitchFamily="18" charset="0"/>
              </a:rPr>
              <a:t>Working (Continue)</a:t>
            </a:r>
            <a:endParaRPr lang="en-GB"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983AA43-86F8-67C3-778F-3FC31CEB7DC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4A498193-19B5-DE03-55A8-0EE247671564}"/>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2B52863A-92F4-10E5-AFFF-74087C03BDA2}"/>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001912B1-0368-641E-6C7E-9C33B8CFF4A5}"/>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12</a:t>
            </a:fld>
            <a:endParaRPr lang="en-GB" dirty="0">
              <a:solidFill>
                <a:schemeClr val="bg1"/>
              </a:solidFill>
            </a:endParaRPr>
          </a:p>
        </p:txBody>
      </p:sp>
      <p:sp>
        <p:nvSpPr>
          <p:cNvPr id="8" name="TextBox 7">
            <a:extLst>
              <a:ext uri="{FF2B5EF4-FFF2-40B4-BE49-F238E27FC236}">
                <a16:creationId xmlns:a16="http://schemas.microsoft.com/office/drawing/2014/main" id="{782304C3-95F2-8C64-D09D-DD5C726B345A}"/>
              </a:ext>
            </a:extLst>
          </p:cNvPr>
          <p:cNvSpPr txBox="1"/>
          <p:nvPr/>
        </p:nvSpPr>
        <p:spPr>
          <a:xfrm>
            <a:off x="7870785" y="4764079"/>
            <a:ext cx="3512831" cy="369332"/>
          </a:xfrm>
          <a:prstGeom prst="rect">
            <a:avLst/>
          </a:prstGeom>
          <a:noFill/>
        </p:spPr>
        <p:txBody>
          <a:bodyPr wrap="square" rtlCol="0">
            <a:spAutoFit/>
          </a:bodyPr>
          <a:lstStyle/>
          <a:p>
            <a:pPr algn="ctr"/>
            <a:r>
              <a:rPr lang="en-US" dirty="0"/>
              <a:t>Figure 4: STM32 f103RB</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F493D69E-6DA7-15FB-5B67-EA83CA3DE29D}"/>
                  </a:ext>
                </a:extLst>
              </p:cNvPr>
              <p:cNvSpPr>
                <a:spLocks noGrp="1"/>
              </p:cNvSpPr>
              <p:nvPr>
                <p:ph idx="1"/>
              </p:nvPr>
            </p:nvSpPr>
            <p:spPr>
              <a:xfrm>
                <a:off x="513053" y="2911642"/>
                <a:ext cx="7447039" cy="3248525"/>
              </a:xfrm>
            </p:spPr>
            <p:txBody>
              <a:bodyPr>
                <a:normAutofit/>
              </a:bodyPr>
              <a:lstStyle/>
              <a:p>
                <a:pPr marL="0" indent="0" algn="just">
                  <a:lnSpc>
                    <a:spcPct val="120000"/>
                  </a:lnSpc>
                  <a:buNone/>
                </a:pPr>
                <a:r>
                  <a:rPr lang="en-US" sz="2000" dirty="0"/>
                  <a:t>The muscle activity percentage is then calculated using the ADC value:</a:t>
                </a:r>
                <a:endParaRPr lang="en-US" sz="1800" dirty="0"/>
              </a:p>
              <a:p>
                <a:pPr marL="0" indent="0" algn="just">
                  <a:lnSpc>
                    <a:spcPct val="120000"/>
                  </a:lnSpc>
                  <a:buNone/>
                </a:pPr>
                <a14:m>
                  <m:oMathPara xmlns:m="http://schemas.openxmlformats.org/officeDocument/2006/math">
                    <m:oMathParaPr>
                      <m:jc m:val="centerGroup"/>
                    </m:oMathParaPr>
                    <m:oMath xmlns:m="http://schemas.openxmlformats.org/officeDocument/2006/math">
                      <m:r>
                        <m:rPr>
                          <m:nor/>
                        </m:rPr>
                        <a:rPr lang="en-PK" sz="2000"/>
                        <m:t>Muscle</m:t>
                      </m:r>
                      <m:r>
                        <m:rPr>
                          <m:nor/>
                        </m:rPr>
                        <a:rPr lang="en-PK" sz="2000"/>
                        <m:t> </m:t>
                      </m:r>
                      <m:r>
                        <m:rPr>
                          <m:nor/>
                        </m:rPr>
                        <a:rPr lang="en-PK" sz="2000"/>
                        <m:t>Activity</m:t>
                      </m:r>
                      <m:r>
                        <m:rPr>
                          <m:nor/>
                        </m:rPr>
                        <a:rPr lang="en-PK" sz="2000"/>
                        <m:t> (%)</m:t>
                      </m:r>
                      <m:r>
                        <a:rPr lang="en-PK" sz="2000" i="1">
                          <a:latin typeface="Cambria Math" panose="02040503050406030204" pitchFamily="18" charset="0"/>
                        </a:rPr>
                        <m:t>=(</m:t>
                      </m:r>
                      <m:f>
                        <m:fPr>
                          <m:ctrlPr>
                            <a:rPr lang="en-PK" sz="2000" i="1">
                              <a:latin typeface="Cambria Math" panose="02040503050406030204" pitchFamily="18" charset="0"/>
                            </a:rPr>
                          </m:ctrlPr>
                        </m:fPr>
                        <m:num>
                          <m:r>
                            <m:rPr>
                              <m:nor/>
                            </m:rPr>
                            <a:rPr lang="en-PK" sz="2000"/>
                            <m:t>ADC</m:t>
                          </m:r>
                          <m:r>
                            <m:rPr>
                              <m:nor/>
                            </m:rPr>
                            <a:rPr lang="en-PK" sz="2000"/>
                            <m:t> </m:t>
                          </m:r>
                          <m:r>
                            <m:rPr>
                              <m:nor/>
                            </m:rPr>
                            <a:rPr lang="en-PK" sz="2000"/>
                            <m:t>Value</m:t>
                          </m:r>
                        </m:num>
                        <m:den>
                          <m:r>
                            <a:rPr lang="en-PK" sz="2000" i="1">
                              <a:latin typeface="Cambria Math" panose="02040503050406030204" pitchFamily="18" charset="0"/>
                            </a:rPr>
                            <m:t>4095</m:t>
                          </m:r>
                        </m:den>
                      </m:f>
                      <m:r>
                        <a:rPr lang="en-PK" sz="2000" i="1">
                          <a:latin typeface="Cambria Math" panose="02040503050406030204" pitchFamily="18" charset="0"/>
                        </a:rPr>
                        <m:t>)×100</m:t>
                      </m:r>
                    </m:oMath>
                  </m:oMathPara>
                </a14:m>
                <a:endParaRPr lang="en-PK" sz="2000" dirty="0"/>
              </a:p>
              <a:p>
                <a:r>
                  <a:rPr lang="en-US" sz="2400" dirty="0"/>
                  <a:t>This percentage represents the level of muscle activity detected by the sensor.</a:t>
                </a:r>
              </a:p>
              <a:p>
                <a:pPr marL="0" indent="0" algn="just">
                  <a:lnSpc>
                    <a:spcPct val="120000"/>
                  </a:lnSpc>
                  <a:buNone/>
                </a:pPr>
                <a:endParaRPr lang="en-US" sz="2600" b="0" i="0" kern="1200"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20000"/>
                  </a:lnSpc>
                  <a:buNone/>
                </a:pPr>
                <a:endParaRPr lang="en-PK" sz="2400" dirty="0">
                  <a:effectLst/>
                  <a:latin typeface="Times New Roman" panose="02020603050405020304" pitchFamily="18" charset="0"/>
                  <a:cs typeface="Times New Roman" panose="02020603050405020304" pitchFamily="18" charset="0"/>
                </a:endParaRPr>
              </a:p>
              <a:p>
                <a:pPr algn="just">
                  <a:lnSpc>
                    <a:spcPct val="80000"/>
                  </a:lnSpc>
                </a:pPr>
                <a:endParaRPr lang="en-PK" sz="2600" dirty="0">
                  <a:effectLst/>
                  <a:latin typeface="+mj-lt"/>
                </a:endParaRPr>
              </a:p>
              <a:p>
                <a:pPr marL="0" indent="0" algn="just">
                  <a:lnSpc>
                    <a:spcPct val="80000"/>
                  </a:lnSpc>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F493D69E-6DA7-15FB-5B67-EA83CA3DE29D}"/>
                  </a:ext>
                </a:extLst>
              </p:cNvPr>
              <p:cNvSpPr>
                <a:spLocks noGrp="1" noRot="1" noChangeAspect="1" noMove="1" noResize="1" noEditPoints="1" noAdjustHandles="1" noChangeArrowheads="1" noChangeShapeType="1" noTextEdit="1"/>
              </p:cNvSpPr>
              <p:nvPr>
                <p:ph idx="1"/>
              </p:nvPr>
            </p:nvSpPr>
            <p:spPr>
              <a:xfrm>
                <a:off x="513053" y="2911642"/>
                <a:ext cx="7447039" cy="3248525"/>
              </a:xfrm>
              <a:blipFill>
                <a:blip r:embed="rId3"/>
                <a:stretch>
                  <a:fillRect l="-1064" r="-409"/>
                </a:stretch>
              </a:blipFill>
            </p:spPr>
            <p:txBody>
              <a:bodyPr/>
              <a:lstStyle/>
              <a:p>
                <a:r>
                  <a:rPr lang="en-PK">
                    <a:noFill/>
                  </a:rPr>
                  <a:t> </a:t>
                </a:r>
              </a:p>
            </p:txBody>
          </p:sp>
        </mc:Fallback>
      </mc:AlternateContent>
      <p:sp>
        <p:nvSpPr>
          <p:cNvPr id="3" name="TextBox 2">
            <a:extLst>
              <a:ext uri="{FF2B5EF4-FFF2-40B4-BE49-F238E27FC236}">
                <a16:creationId xmlns:a16="http://schemas.microsoft.com/office/drawing/2014/main" id="{1C314B79-A860-9C2B-6AE5-6B98086B1B57}"/>
              </a:ext>
            </a:extLst>
          </p:cNvPr>
          <p:cNvSpPr txBox="1"/>
          <p:nvPr/>
        </p:nvSpPr>
        <p:spPr>
          <a:xfrm>
            <a:off x="289057" y="2496512"/>
            <a:ext cx="5571893"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STM32 f103RB</a:t>
            </a:r>
            <a:endParaRPr lang="en-PK" sz="2400" b="1" dirty="0">
              <a:latin typeface="Times New Roman" panose="02020603050405020304" pitchFamily="18" charset="0"/>
              <a:cs typeface="Times New Roman" panose="02020603050405020304" pitchFamily="18" charset="0"/>
            </a:endParaRPr>
          </a:p>
        </p:txBody>
      </p:sp>
      <p:pic>
        <p:nvPicPr>
          <p:cNvPr id="9" name="Picture 2" descr="9imod 55kg servo (Control Angle 180°)">
            <a:extLst>
              <a:ext uri="{FF2B5EF4-FFF2-40B4-BE49-F238E27FC236}">
                <a16:creationId xmlns:a16="http://schemas.microsoft.com/office/drawing/2014/main" id="{86C5ABE7-EB0D-635C-E73B-E48CC29D947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2005987">
            <a:off x="17696171" y="2249474"/>
            <a:ext cx="2855968" cy="28559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C03B4E9-F823-D5F3-E706-50524AE6980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411" b="89962" l="10000" r="90000">
                        <a14:foregroundMark x1="33563" y1="88931" x2="28469" y2="90056"/>
                        <a14:foregroundMark x1="73031" y1="89822" x2="72625" y2="78471"/>
                        <a14:foregroundMark x1="73188" y1="58021" x2="73188" y2="58021"/>
                        <a14:foregroundMark x1="73188" y1="58021" x2="73469" y2="59615"/>
                        <a14:foregroundMark x1="73469" y1="59615" x2="73469" y2="59615"/>
                        <a14:foregroundMark x1="73469" y1="59615" x2="73156" y2="60882"/>
                        <a14:foregroundMark x1="73469" y1="62758" x2="72938" y2="75797"/>
                        <a14:foregroundMark x1="73563" y1="77111" x2="73625" y2="70028"/>
                        <a14:foregroundMark x1="73500" y1="88555" x2="73406" y2="78518"/>
                        <a14:foregroundMark x1="44781" y1="38415" x2="42406" y2="44465"/>
                        <a14:foregroundMark x1="39688" y1="48405" x2="39688" y2="47233"/>
                        <a14:foregroundMark x1="73250" y1="38790" x2="72781" y2="56051"/>
                        <a14:foregroundMark x1="73156" y1="53471" x2="73313" y2="56614"/>
                        <a14:foregroundMark x1="63594" y1="13931" x2="73094" y2="21295"/>
                        <a14:foregroundMark x1="66156" y1="10929" x2="60594" y2="9287"/>
                        <a14:foregroundMark x1="60594" y1="9287" x2="56031" y2="19606"/>
                        <a14:foregroundMark x1="27219" y1="19090" x2="30281" y2="13227"/>
                        <a14:foregroundMark x1="26219" y1="13462" x2="26281" y2="20028"/>
                        <a14:foregroundMark x1="27437" y1="10788" x2="27594" y2="11257"/>
                        <a14:foregroundMark x1="25969" y1="8724" x2="42438" y2="9522"/>
                        <a14:foregroundMark x1="42438" y1="9522" x2="58719" y2="7411"/>
                        <a14:foregroundMark x1="58719" y1="7411" x2="66906" y2="9522"/>
                        <a14:foregroundMark x1="72781" y1="8912" x2="69719" y2="9381"/>
                      </a14:backgroundRemoval>
                    </a14:imgEffect>
                  </a14:imgLayer>
                </a14:imgProps>
              </a:ext>
              <a:ext uri="{28A0092B-C50C-407E-A947-70E740481C1C}">
                <a14:useLocalDpi xmlns:a14="http://schemas.microsoft.com/office/drawing/2010/main" val="0"/>
              </a:ext>
            </a:extLst>
          </a:blip>
          <a:stretch>
            <a:fillRect/>
          </a:stretch>
        </p:blipFill>
        <p:spPr>
          <a:xfrm>
            <a:off x="7724705" y="2336769"/>
            <a:ext cx="3894298" cy="2594576"/>
          </a:xfrm>
          <a:prstGeom prst="rect">
            <a:avLst/>
          </a:prstGeom>
        </p:spPr>
      </p:pic>
    </p:spTree>
    <p:extLst>
      <p:ext uri="{BB962C8B-B14F-4D97-AF65-F5344CB8AC3E}">
        <p14:creationId xmlns:p14="http://schemas.microsoft.com/office/powerpoint/2010/main" val="18158313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4F526E-FBB4-918A-5965-8E88655715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F2C34D-65BD-662D-4EFF-0E621D7DD8FF}"/>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3600" b="1" dirty="0">
                <a:latin typeface="Times New Roman" panose="02020603050405020304" pitchFamily="18" charset="0"/>
                <a:cs typeface="Times New Roman" panose="02020603050405020304" pitchFamily="18" charset="0"/>
              </a:rPr>
              <a:t>Working (Continue)</a:t>
            </a:r>
            <a:endParaRPr lang="en-GB"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B609AEB-009B-0FB7-6A81-987C0DF4841C}"/>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C7EAFB03-1D2E-D77E-929C-EFE365A945B6}"/>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8082D99E-FC0E-6AAF-A2CC-049972E39181}"/>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68F0597B-0C82-45D0-2C71-5B7BB7C4F8FA}"/>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13</a:t>
            </a:fld>
            <a:endParaRPr lang="en-GB" dirty="0">
              <a:solidFill>
                <a:schemeClr val="bg1"/>
              </a:solidFill>
            </a:endParaRPr>
          </a:p>
        </p:txBody>
      </p:sp>
      <p:sp>
        <p:nvSpPr>
          <p:cNvPr id="8" name="TextBox 7">
            <a:extLst>
              <a:ext uri="{FF2B5EF4-FFF2-40B4-BE49-F238E27FC236}">
                <a16:creationId xmlns:a16="http://schemas.microsoft.com/office/drawing/2014/main" id="{20DAAE4D-30AE-B399-6925-10C126B26FD8}"/>
              </a:ext>
            </a:extLst>
          </p:cNvPr>
          <p:cNvSpPr txBox="1"/>
          <p:nvPr/>
        </p:nvSpPr>
        <p:spPr>
          <a:xfrm>
            <a:off x="8529641" y="4442882"/>
            <a:ext cx="2977156" cy="646331"/>
          </a:xfrm>
          <a:prstGeom prst="rect">
            <a:avLst/>
          </a:prstGeom>
          <a:noFill/>
        </p:spPr>
        <p:txBody>
          <a:bodyPr wrap="square" rtlCol="0">
            <a:spAutoFit/>
          </a:bodyPr>
          <a:lstStyle/>
          <a:p>
            <a:pPr algn="ctr"/>
            <a:r>
              <a:rPr lang="en-US" dirty="0"/>
              <a:t>Figure 5: Powerful Torque Gearmotor</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969BE24-40EE-D376-0536-0BBD7CECA8F5}"/>
                  </a:ext>
                </a:extLst>
              </p:cNvPr>
              <p:cNvSpPr>
                <a:spLocks noGrp="1"/>
              </p:cNvSpPr>
              <p:nvPr>
                <p:ph idx="1"/>
              </p:nvPr>
            </p:nvSpPr>
            <p:spPr>
              <a:xfrm>
                <a:off x="160969" y="3033082"/>
                <a:ext cx="7298610" cy="3348467"/>
              </a:xfrm>
            </p:spPr>
            <p:txBody>
              <a:bodyPr>
                <a:normAutofit/>
              </a:bodyPr>
              <a:lstStyle/>
              <a:p>
                <a:pPr marL="0" indent="0" algn="just">
                  <a:lnSpc>
                    <a:spcPct val="120000"/>
                  </a:lnSpc>
                  <a:buNone/>
                </a:pPr>
                <a:r>
                  <a:rPr lang="en-US" sz="1900" dirty="0"/>
                  <a:t>The motor applies force based on minimum and maximum torque, which are controlled by muscle activity.</a:t>
                </a:r>
              </a:p>
              <a:p>
                <a:pPr marL="0" indent="0" algn="just">
                  <a:lnSpc>
                    <a:spcPct val="120000"/>
                  </a:lnSpc>
                  <a:buNone/>
                </a:pPr>
                <a:r>
                  <a:rPr lang="en-US" sz="1900" dirty="0"/>
                  <a:t>Motor torque is calculated by:</a:t>
                </a:r>
                <a:endParaRPr lang="en-US" sz="1800" i="1" kern="100" dirty="0">
                  <a:effectLst/>
                  <a:latin typeface="Cambria Math" panose="02040503050406030204" pitchFamily="18" charset="0"/>
                  <a:ea typeface="Calibri" panose="020F0502020204030204" pitchFamily="34" charset="0"/>
                  <a:cs typeface="Times New Roman" panose="02020603050405020304" pitchFamily="18" charset="0"/>
                </a:endParaRPr>
              </a:p>
              <a:p>
                <a:pPr marL="0" indent="0" algn="just">
                  <a:lnSpc>
                    <a:spcPct val="120000"/>
                  </a:lnSpc>
                  <a:buNone/>
                </a:pPr>
                <a14:m>
                  <m:oMathPara xmlns:m="http://schemas.openxmlformats.org/officeDocument/2006/math">
                    <m:oMathParaPr>
                      <m:jc m:val="centerGroup"/>
                    </m:oMathParaPr>
                    <m:oMath xmlns:m="http://schemas.openxmlformats.org/officeDocument/2006/math">
                      <m:r>
                        <a:rPr lang="en-US" sz="1400" i="1" kern="100" smtClean="0">
                          <a:effectLst/>
                          <a:latin typeface="Cambria Math" panose="02040503050406030204" pitchFamily="18" charset="0"/>
                          <a:ea typeface="Calibri" panose="020F0502020204030204" pitchFamily="34" charset="0"/>
                          <a:cs typeface="Times New Roman" panose="02020603050405020304" pitchFamily="18" charset="0"/>
                        </a:rPr>
                        <m:t>𝑀𝑜𝑡𝑜𝑟</m:t>
                      </m:r>
                      <m:r>
                        <a:rPr lang="en-US" sz="140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400" i="1" kern="100" smtClean="0">
                          <a:effectLst/>
                          <a:latin typeface="Cambria Math" panose="02040503050406030204" pitchFamily="18" charset="0"/>
                          <a:ea typeface="Calibri" panose="020F0502020204030204" pitchFamily="34" charset="0"/>
                          <a:cs typeface="Times New Roman" panose="02020603050405020304" pitchFamily="18" charset="0"/>
                        </a:rPr>
                        <m:t>𝑇𝑜𝑟𝑞𝑢𝑒</m:t>
                      </m:r>
                      <m:r>
                        <a:rPr lang="en-US" sz="1400" b="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400" i="1" kern="10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1400" i="1" kern="100" smtClean="0">
                          <a:effectLst/>
                          <a:latin typeface="Cambria Math" panose="02040503050406030204" pitchFamily="18" charset="0"/>
                          <a:ea typeface="Calibri" panose="020F0502020204030204" pitchFamily="34" charset="0"/>
                          <a:cs typeface="Times New Roman" panose="02020603050405020304" pitchFamily="18" charset="0"/>
                        </a:rPr>
                        <m:t>𝑀𝑖𝑛</m:t>
                      </m:r>
                      <m:r>
                        <a:rPr lang="en-US" sz="1400" i="1" kern="100" smtClean="0">
                          <a:effectLst/>
                          <a:latin typeface="Cambria Math" panose="02040503050406030204" pitchFamily="18" charset="0"/>
                          <a:ea typeface="Calibri" panose="020F0502020204030204" pitchFamily="34" charset="0"/>
                          <a:cs typeface="Times New Roman" panose="02020603050405020304" pitchFamily="18" charset="0"/>
                        </a:rPr>
                        <m:t> </m:t>
                      </m:r>
                      <m:r>
                        <a:rPr lang="en-US" sz="1400" i="1" kern="100" smtClean="0">
                          <a:effectLst/>
                          <a:latin typeface="Cambria Math" panose="02040503050406030204" pitchFamily="18" charset="0"/>
                          <a:ea typeface="Calibri" panose="020F0502020204030204" pitchFamily="34" charset="0"/>
                          <a:cs typeface="Times New Roman" panose="02020603050405020304" pitchFamily="18" charset="0"/>
                        </a:rPr>
                        <m:t>𝑇𝑜𝑟𝑞𝑢𝑒</m:t>
                      </m:r>
                      <m:r>
                        <a:rPr lang="en-US" sz="1400" i="1" kern="100" smtClean="0">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𝑀𝑢𝑠𝑐𝑙𝑒</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𝐴𝑐𝑡𝑖𝑣𝑖𝑡𝑦</m:t>
                              </m:r>
                              <m:d>
                                <m:d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e>
                              </m:d>
                            </m:num>
                            <m:den>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100</m:t>
                              </m:r>
                            </m:den>
                          </m:f>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4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𝑀𝑎𝑥</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𝑇𝑜𝑟𝑞𝑢𝑒</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𝑀𝑖𝑛</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 </m:t>
                              </m:r>
                              <m:r>
                                <a:rPr lang="en-US" sz="1400" i="1" kern="100">
                                  <a:effectLst/>
                                  <a:latin typeface="Cambria Math" panose="02040503050406030204" pitchFamily="18" charset="0"/>
                                  <a:ea typeface="Calibri" panose="020F0502020204030204" pitchFamily="34" charset="0"/>
                                  <a:cs typeface="Times New Roman" panose="02020603050405020304" pitchFamily="18" charset="0"/>
                                </a:rPr>
                                <m:t>𝑇𝑜𝑟𝑞𝑢𝑒</m:t>
                              </m:r>
                            </m:e>
                          </m:d>
                        </m:e>
                      </m:d>
                    </m:oMath>
                  </m:oMathPara>
                </a14:m>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20000"/>
                  </a:lnSpc>
                  <a:buNone/>
                </a:pPr>
                <a:r>
                  <a:rPr lang="en-US" sz="1800" dirty="0"/>
                  <a:t>Here Min Torque = 3.4 KG CM</a:t>
                </a:r>
              </a:p>
              <a:p>
                <a:pPr marL="0" indent="0" algn="just">
                  <a:lnSpc>
                    <a:spcPct val="120000"/>
                  </a:lnSpc>
                  <a:buNone/>
                </a:pPr>
                <a:r>
                  <a:rPr lang="en-US" sz="1800" dirty="0">
                    <a:effectLst/>
                    <a:ea typeface="Aptos"/>
                  </a:rPr>
                  <a:t>And Max Torque = 70 KG CM</a:t>
                </a:r>
              </a:p>
              <a:p>
                <a:pPr marL="0" indent="0" algn="just">
                  <a:lnSpc>
                    <a:spcPct val="120000"/>
                  </a:lnSpc>
                  <a:buNone/>
                </a:pPr>
                <a:endParaRPr lang="en-US" sz="1900" dirty="0"/>
              </a:p>
              <a:p>
                <a:pPr marL="0" indent="0" algn="just">
                  <a:lnSpc>
                    <a:spcPct val="120000"/>
                  </a:lnSpc>
                  <a:buNone/>
                </a:pPr>
                <a:endParaRPr lang="en-US" sz="1800" dirty="0">
                  <a:effectLst/>
                  <a:latin typeface="Times New Roman" panose="02020603050405020304" pitchFamily="18" charset="0"/>
                  <a:ea typeface="Aptos"/>
                </a:endParaRPr>
              </a:p>
              <a:p>
                <a:pPr marL="0" indent="0" algn="just">
                  <a:lnSpc>
                    <a:spcPct val="120000"/>
                  </a:lnSpc>
                  <a:buNone/>
                </a:pPr>
                <a:endParaRPr lang="en-PK" sz="2400" dirty="0">
                  <a:effectLst/>
                  <a:latin typeface="Times New Roman" panose="02020603050405020304" pitchFamily="18" charset="0"/>
                  <a:cs typeface="Times New Roman" panose="02020603050405020304" pitchFamily="18" charset="0"/>
                </a:endParaRPr>
              </a:p>
              <a:p>
                <a:pPr algn="just">
                  <a:lnSpc>
                    <a:spcPct val="80000"/>
                  </a:lnSpc>
                </a:pPr>
                <a:endParaRPr lang="en-PK" sz="2600" dirty="0">
                  <a:effectLst/>
                  <a:latin typeface="+mj-lt"/>
                </a:endParaRPr>
              </a:p>
              <a:p>
                <a:pPr marL="0" indent="0" algn="just">
                  <a:lnSpc>
                    <a:spcPct val="80000"/>
                  </a:lnSpc>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1969BE24-40EE-D376-0536-0BBD7CECA8F5}"/>
                  </a:ext>
                </a:extLst>
              </p:cNvPr>
              <p:cNvSpPr>
                <a:spLocks noGrp="1" noRot="1" noChangeAspect="1" noMove="1" noResize="1" noEditPoints="1" noAdjustHandles="1" noChangeArrowheads="1" noChangeShapeType="1" noTextEdit="1"/>
              </p:cNvSpPr>
              <p:nvPr>
                <p:ph idx="1"/>
              </p:nvPr>
            </p:nvSpPr>
            <p:spPr>
              <a:xfrm>
                <a:off x="160969" y="3033082"/>
                <a:ext cx="7298610" cy="3348467"/>
              </a:xfrm>
              <a:blipFill>
                <a:blip r:embed="rId3"/>
                <a:stretch>
                  <a:fillRect l="-751" r="-75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416DE713-C06B-A29B-5FDD-33EB737F3462}"/>
              </a:ext>
            </a:extLst>
          </p:cNvPr>
          <p:cNvSpPr txBox="1"/>
          <p:nvPr/>
        </p:nvSpPr>
        <p:spPr>
          <a:xfrm>
            <a:off x="289057" y="2496512"/>
            <a:ext cx="5571893"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Powerful Torque Gear</a:t>
            </a:r>
            <a:endParaRPr lang="en-PK" sz="2400" b="1" dirty="0">
              <a:latin typeface="Times New Roman" panose="02020603050405020304" pitchFamily="18" charset="0"/>
              <a:cs typeface="Times New Roman" panose="02020603050405020304" pitchFamily="18" charset="0"/>
            </a:endParaRPr>
          </a:p>
        </p:txBody>
      </p:sp>
      <p:pic>
        <p:nvPicPr>
          <p:cNvPr id="1031" name="Picture 7" descr="12V 24V High Torque Worm Gear DC Motor | NFP-WG5882-50ZY | NFPshop.com">
            <a:extLst>
              <a:ext uri="{FF2B5EF4-FFF2-40B4-BE49-F238E27FC236}">
                <a16:creationId xmlns:a16="http://schemas.microsoft.com/office/drawing/2014/main" id="{18119764-D1FF-1915-57FF-E57E261446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495" y="2027278"/>
            <a:ext cx="3769448" cy="2512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9752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C4659-8620-37C7-CAAD-2BF0E0515A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F828FB-6973-8A93-BC9F-6FDFE6CDB2C5}"/>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3600" b="1" dirty="0">
                <a:latin typeface="Times New Roman" panose="02020603050405020304" pitchFamily="18" charset="0"/>
                <a:cs typeface="Times New Roman" panose="02020603050405020304" pitchFamily="18" charset="0"/>
              </a:rPr>
              <a:t>Working (Continue)</a:t>
            </a:r>
            <a:endParaRPr lang="en-GB"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53C4081-AF96-08D6-AF72-E4A07A8F9A0F}"/>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065D3EC9-A940-F76C-506C-865D0B5D4A19}"/>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9EF33442-C8DF-65AE-E18A-3F9948F4D298}"/>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4E248530-4508-9D61-1923-D0027455B89C}"/>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14</a:t>
            </a:fld>
            <a:endParaRPr lang="en-GB" dirty="0">
              <a:solidFill>
                <a:schemeClr val="bg1"/>
              </a:solidFill>
            </a:endParaRPr>
          </a:p>
        </p:txBody>
      </p:sp>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9445187D-CA2E-1AAC-C82B-F6F439E3A316}"/>
                  </a:ext>
                </a:extLst>
              </p:cNvPr>
              <p:cNvSpPr>
                <a:spLocks noGrp="1"/>
              </p:cNvSpPr>
              <p:nvPr>
                <p:ph idx="1"/>
              </p:nvPr>
            </p:nvSpPr>
            <p:spPr>
              <a:xfrm>
                <a:off x="160969" y="2845460"/>
                <a:ext cx="7154231" cy="3248525"/>
              </a:xfrm>
            </p:spPr>
            <p:txBody>
              <a:bodyPr>
                <a:normAutofit/>
              </a:bodyPr>
              <a:lstStyle/>
              <a:p>
                <a:pPr marL="0" indent="0" algn="just">
                  <a:lnSpc>
                    <a:spcPct val="120000"/>
                  </a:lnSpc>
                  <a:buNone/>
                </a:pPr>
                <a:r>
                  <a:rPr lang="en-US" sz="1800" dirty="0"/>
                  <a:t>The PWM duty cycle is calculated to control motor speed and power:</a:t>
                </a:r>
              </a:p>
              <a:p>
                <a:pPr marL="0" indent="0" algn="just">
                  <a:lnSpc>
                    <a:spcPct val="120000"/>
                  </a:lnSpc>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PWM Duty Cycle = </a:t>
                </a:r>
                <a14:m>
                  <m:oMath xmlns:m="http://schemas.openxmlformats.org/officeDocument/2006/math">
                    <m:d>
                      <m:d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f>
                          <m:f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𝑀𝑢𝑠𝑐𝑙𝑒</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𝐴𝑐𝑡𝑖𝑣𝑖𝑡𝑦</m:t>
                            </m:r>
                            <m:d>
                              <m:dPr>
                                <m:ctrlPr>
                                  <a:rPr lang="en-US" sz="18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e>
                            </m:d>
                          </m:num>
                          <m:den>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100</m:t>
                            </m:r>
                          </m:den>
                        </m:f>
                      </m:e>
                    </m:d>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𝑃𝑊𝑀</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𝑀𝑎𝑥</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 </m:t>
                    </m:r>
                    <m:r>
                      <a:rPr lang="en-US" sz="1800" i="1" kern="100">
                        <a:effectLst/>
                        <a:latin typeface="Cambria Math" panose="02040503050406030204" pitchFamily="18" charset="0"/>
                        <a:ea typeface="Calibri" panose="020F0502020204030204" pitchFamily="34" charset="0"/>
                        <a:cs typeface="Times New Roman" panose="02020603050405020304" pitchFamily="18" charset="0"/>
                      </a:rPr>
                      <m:t>𝐶𝑜𝑢𝑛𝑡</m:t>
                    </m:r>
                  </m:oMath>
                </a14:m>
                <a:endParaRPr lang="en-US" sz="1600" dirty="0"/>
              </a:p>
              <a:p>
                <a:pPr marL="0" indent="0">
                  <a:buNone/>
                </a:pPr>
                <a:endParaRPr lang="en-US" sz="1600" dirty="0"/>
              </a:p>
              <a:p>
                <a:pPr marL="0" indent="0" algn="just">
                  <a:lnSpc>
                    <a:spcPct val="120000"/>
                  </a:lnSpc>
                  <a:buNone/>
                </a:pPr>
                <a:r>
                  <a:rPr lang="en-US" sz="1800" dirty="0"/>
                  <a:t>The STM32F407 microcontroller generates a Pulse Width Modulation (PWM) signal to drive the DC Gear motors. This signal is crucial as it controls the position, speed, and torque of the Gear motors by varying the width of the pulse.</a:t>
                </a:r>
              </a:p>
              <a:p>
                <a:pPr marL="0" indent="0" algn="just">
                  <a:lnSpc>
                    <a:spcPct val="120000"/>
                  </a:lnSpc>
                  <a:buNone/>
                </a:pPr>
                <a:endParaRPr lang="en-PK" sz="1800" kern="100" dirty="0">
                  <a:latin typeface="Times New Roman" panose="02020603050405020304" pitchFamily="18" charset="0"/>
                  <a:ea typeface="Aptos"/>
                  <a:cs typeface="Times New Roman" panose="02020603050405020304" pitchFamily="18" charset="0"/>
                </a:endParaRPr>
              </a:p>
            </p:txBody>
          </p:sp>
        </mc:Choice>
        <mc:Fallback>
          <p:sp>
            <p:nvSpPr>
              <p:cNvPr id="11" name="Content Placeholder 2">
                <a:extLst>
                  <a:ext uri="{FF2B5EF4-FFF2-40B4-BE49-F238E27FC236}">
                    <a16:creationId xmlns:a16="http://schemas.microsoft.com/office/drawing/2014/main" id="{9445187D-CA2E-1AAC-C82B-F6F439E3A316}"/>
                  </a:ext>
                </a:extLst>
              </p:cNvPr>
              <p:cNvSpPr>
                <a:spLocks noGrp="1" noRot="1" noChangeAspect="1" noMove="1" noResize="1" noEditPoints="1" noAdjustHandles="1" noChangeArrowheads="1" noChangeShapeType="1" noTextEdit="1"/>
              </p:cNvSpPr>
              <p:nvPr>
                <p:ph idx="1"/>
              </p:nvPr>
            </p:nvSpPr>
            <p:spPr>
              <a:xfrm>
                <a:off x="160969" y="2845460"/>
                <a:ext cx="7154231" cy="3248525"/>
              </a:xfrm>
              <a:blipFill>
                <a:blip r:embed="rId3"/>
                <a:stretch>
                  <a:fillRect l="-681" r="-681"/>
                </a:stretch>
              </a:blipFill>
            </p:spPr>
            <p:txBody>
              <a:bodyPr/>
              <a:lstStyle/>
              <a:p>
                <a:r>
                  <a:rPr lang="en-PK">
                    <a:noFill/>
                  </a:rPr>
                  <a:t> </a:t>
                </a:r>
              </a:p>
            </p:txBody>
          </p:sp>
        </mc:Fallback>
      </mc:AlternateContent>
      <p:sp>
        <p:nvSpPr>
          <p:cNvPr id="3" name="TextBox 2">
            <a:extLst>
              <a:ext uri="{FF2B5EF4-FFF2-40B4-BE49-F238E27FC236}">
                <a16:creationId xmlns:a16="http://schemas.microsoft.com/office/drawing/2014/main" id="{7723B2D3-CBFC-29F4-6B62-57025712CCE6}"/>
              </a:ext>
            </a:extLst>
          </p:cNvPr>
          <p:cNvSpPr txBox="1"/>
          <p:nvPr/>
        </p:nvSpPr>
        <p:spPr>
          <a:xfrm>
            <a:off x="240930" y="2326447"/>
            <a:ext cx="5571893"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Powerful Torque Gearmotor</a:t>
            </a:r>
            <a:endParaRPr lang="en-PK" sz="2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F6A39EC-0BE2-0B92-3646-9EBA18879DA6}"/>
              </a:ext>
            </a:extLst>
          </p:cNvPr>
          <p:cNvSpPr txBox="1"/>
          <p:nvPr/>
        </p:nvSpPr>
        <p:spPr>
          <a:xfrm>
            <a:off x="9053875" y="4831853"/>
            <a:ext cx="2977156" cy="646331"/>
          </a:xfrm>
          <a:prstGeom prst="rect">
            <a:avLst/>
          </a:prstGeom>
          <a:noFill/>
        </p:spPr>
        <p:txBody>
          <a:bodyPr wrap="square" rtlCol="0">
            <a:spAutoFit/>
          </a:bodyPr>
          <a:lstStyle/>
          <a:p>
            <a:pPr algn="ctr"/>
            <a:r>
              <a:rPr lang="en-US" dirty="0"/>
              <a:t>Figure 5: Powerful Torque Gearmotor</a:t>
            </a:r>
          </a:p>
        </p:txBody>
      </p:sp>
      <p:pic>
        <p:nvPicPr>
          <p:cNvPr id="9" name="Picture 8">
            <a:extLst>
              <a:ext uri="{FF2B5EF4-FFF2-40B4-BE49-F238E27FC236}">
                <a16:creationId xmlns:a16="http://schemas.microsoft.com/office/drawing/2014/main" id="{2B00DE31-F4A2-CA66-AD7F-AFD1F4AA1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2365" y="1637093"/>
            <a:ext cx="2878666" cy="2898958"/>
          </a:xfrm>
          <a:prstGeom prst="rect">
            <a:avLst/>
          </a:prstGeom>
        </p:spPr>
      </p:pic>
    </p:spTree>
    <p:extLst>
      <p:ext uri="{BB962C8B-B14F-4D97-AF65-F5344CB8AC3E}">
        <p14:creationId xmlns:p14="http://schemas.microsoft.com/office/powerpoint/2010/main" val="129214771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7CDE7C-DFD8-839F-2B5D-0DBCBE731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0E74B2-02ED-9390-1118-5B2C16E7FAA0}"/>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3600" b="1">
                <a:latin typeface="Times New Roman" panose="02020603050405020304" pitchFamily="18" charset="0"/>
                <a:cs typeface="Times New Roman" panose="02020603050405020304" pitchFamily="18" charset="0"/>
              </a:rPr>
              <a:t>Working (Continue)</a:t>
            </a:r>
            <a:endParaRPr lang="en-GB"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F7E1AA9-A226-FB1F-A778-C55634FCC38B}"/>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6EAAF95D-EBB4-5FFD-7DD6-F750055E08C6}"/>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971ADB07-B5B5-DB4F-4FD4-625B27B2005C}"/>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35D0904C-3B99-74E5-F8F3-6818A052D188}"/>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15</a:t>
            </a:fld>
            <a:endParaRPr lang="en-GB" dirty="0">
              <a:solidFill>
                <a:schemeClr val="bg1"/>
              </a:solidFill>
            </a:endParaRPr>
          </a:p>
        </p:txBody>
      </p:sp>
      <p:sp>
        <p:nvSpPr>
          <p:cNvPr id="11" name="Content Placeholder 2">
            <a:extLst>
              <a:ext uri="{FF2B5EF4-FFF2-40B4-BE49-F238E27FC236}">
                <a16:creationId xmlns:a16="http://schemas.microsoft.com/office/drawing/2014/main" id="{CF9726EC-2AB2-459A-C2A0-19F495E04EAC}"/>
              </a:ext>
            </a:extLst>
          </p:cNvPr>
          <p:cNvSpPr>
            <a:spLocks noGrp="1"/>
          </p:cNvSpPr>
          <p:nvPr>
            <p:ph idx="1"/>
          </p:nvPr>
        </p:nvSpPr>
        <p:spPr>
          <a:xfrm>
            <a:off x="237087" y="2935884"/>
            <a:ext cx="7154231" cy="3799115"/>
          </a:xfrm>
        </p:spPr>
        <p:txBody>
          <a:bodyPr>
            <a:normAutofit/>
          </a:bodyPr>
          <a:lstStyle/>
          <a:p>
            <a:pPr marL="0" indent="0">
              <a:buNone/>
            </a:pPr>
            <a:r>
              <a:rPr lang="en-US" sz="1800" b="1" dirty="0"/>
              <a:t>Flexion Angles</a:t>
            </a:r>
          </a:p>
          <a:p>
            <a:r>
              <a:rPr lang="en-US" sz="1800" b="1" dirty="0"/>
              <a:t>Phase 1:</a:t>
            </a:r>
            <a:r>
              <a:rPr lang="en-US" sz="1800" dirty="0"/>
              <a:t> Knee = 90°, Hip = 93°</a:t>
            </a:r>
          </a:p>
          <a:p>
            <a:r>
              <a:rPr lang="en-US" sz="1800" b="1" dirty="0"/>
              <a:t>Phase 2:</a:t>
            </a:r>
            <a:r>
              <a:rPr lang="en-US" sz="1800" dirty="0"/>
              <a:t> Knee = 60°, Hip = 60°</a:t>
            </a:r>
          </a:p>
          <a:p>
            <a:pPr marL="0" indent="0">
              <a:buNone/>
            </a:pPr>
            <a:r>
              <a:rPr lang="en-US" sz="1800" b="1" dirty="0"/>
              <a:t>Extension Angles</a:t>
            </a:r>
          </a:p>
          <a:p>
            <a:r>
              <a:rPr lang="en-US" sz="1800" b="1" dirty="0"/>
              <a:t>Phase 1:</a:t>
            </a:r>
            <a:r>
              <a:rPr lang="en-US" sz="1800" dirty="0"/>
              <a:t> Knee = 0°, Hip = 0°</a:t>
            </a:r>
          </a:p>
          <a:p>
            <a:r>
              <a:rPr lang="en-US" sz="1800" b="1" dirty="0"/>
              <a:t>Phase 2:</a:t>
            </a:r>
            <a:r>
              <a:rPr lang="en-US" sz="1800" dirty="0"/>
              <a:t> Knee = 30°, Hip = 30°</a:t>
            </a:r>
          </a:p>
        </p:txBody>
      </p:sp>
      <p:sp>
        <p:nvSpPr>
          <p:cNvPr id="3" name="TextBox 2">
            <a:extLst>
              <a:ext uri="{FF2B5EF4-FFF2-40B4-BE49-F238E27FC236}">
                <a16:creationId xmlns:a16="http://schemas.microsoft.com/office/drawing/2014/main" id="{C4440E98-9C63-1202-0F0B-FA489DD73688}"/>
              </a:ext>
            </a:extLst>
          </p:cNvPr>
          <p:cNvSpPr txBox="1"/>
          <p:nvPr/>
        </p:nvSpPr>
        <p:spPr>
          <a:xfrm>
            <a:off x="240930" y="2326447"/>
            <a:ext cx="557189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Hip and knee joint angle during sit to stand</a:t>
            </a:r>
            <a:endParaRPr lang="en-PK" sz="2000" b="1" dirty="0">
              <a:latin typeface="Times New Roman" panose="02020603050405020304" pitchFamily="18" charset="0"/>
              <a:cs typeface="Times New Roman" panose="02020603050405020304" pitchFamily="18" charset="0"/>
            </a:endParaRPr>
          </a:p>
        </p:txBody>
      </p:sp>
      <p:pic>
        <p:nvPicPr>
          <p:cNvPr id="8" name="Picture 2" descr="LSM9DS1 - 9DoF IMU - 3-axis accelerometer Botland - Robotic Shop">
            <a:extLst>
              <a:ext uri="{FF2B5EF4-FFF2-40B4-BE49-F238E27FC236}">
                <a16:creationId xmlns:a16="http://schemas.microsoft.com/office/drawing/2014/main" id="{E47FE9F0-8D32-D8C6-B365-B7F084E3FD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982722">
            <a:off x="21997853" y="215418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actual angle es tarh measure huta.">
            <a:extLst>
              <a:ext uri="{FF2B5EF4-FFF2-40B4-BE49-F238E27FC236}">
                <a16:creationId xmlns:a16="http://schemas.microsoft.com/office/drawing/2014/main" id="{68C2E885-C719-8290-B765-401CFDE0823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Four phases of STS. STS = sit-to-stand ...">
            <a:extLst>
              <a:ext uri="{FF2B5EF4-FFF2-40B4-BE49-F238E27FC236}">
                <a16:creationId xmlns:a16="http://schemas.microsoft.com/office/drawing/2014/main" id="{BA5BC10C-6759-8AF5-FFB4-207925A57B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292"/>
          <a:stretch>
            <a:fillRect/>
          </a:stretch>
        </p:blipFill>
        <p:spPr bwMode="auto">
          <a:xfrm>
            <a:off x="7332742" y="1911324"/>
            <a:ext cx="3693098" cy="292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02178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57E4B-6956-6911-5F69-913AB9AFB0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F7BA9-BC24-0D25-886A-7221CEDF9B7A}"/>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3600" b="1">
                <a:latin typeface="Times New Roman" panose="02020603050405020304" pitchFamily="18" charset="0"/>
                <a:cs typeface="Times New Roman" panose="02020603050405020304" pitchFamily="18" charset="0"/>
              </a:rPr>
              <a:t>Working (Continue)</a:t>
            </a:r>
            <a:endParaRPr lang="en-GB"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3BEA9AC-924C-DBB4-5D49-90A54AEC81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B61AE1CB-ACFF-DF8C-F0C3-C96ACD5359F9}"/>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6296B4F2-D419-9245-B7C3-FEB4286B3066}"/>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30E878FA-0B60-DE1D-BFFF-FC75CDFBCD02}"/>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16</a:t>
            </a:fld>
            <a:endParaRPr lang="en-GB" dirty="0">
              <a:solidFill>
                <a:schemeClr val="bg1"/>
              </a:solidFill>
            </a:endParaRPr>
          </a:p>
        </p:txBody>
      </p:sp>
      <p:sp>
        <p:nvSpPr>
          <p:cNvPr id="11" name="Content Placeholder 2">
            <a:extLst>
              <a:ext uri="{FF2B5EF4-FFF2-40B4-BE49-F238E27FC236}">
                <a16:creationId xmlns:a16="http://schemas.microsoft.com/office/drawing/2014/main" id="{7733A1DC-2AA3-380F-EF3D-BACE8D42342E}"/>
              </a:ext>
            </a:extLst>
          </p:cNvPr>
          <p:cNvSpPr>
            <a:spLocks noGrp="1"/>
          </p:cNvSpPr>
          <p:nvPr>
            <p:ph idx="1"/>
          </p:nvPr>
        </p:nvSpPr>
        <p:spPr>
          <a:xfrm>
            <a:off x="240930" y="3055152"/>
            <a:ext cx="7154231" cy="3248525"/>
          </a:xfrm>
        </p:spPr>
        <p:txBody>
          <a:bodyPr>
            <a:normAutofit/>
          </a:bodyPr>
          <a:lstStyle/>
          <a:p>
            <a:pPr marL="0" indent="0">
              <a:buNone/>
            </a:pPr>
            <a:r>
              <a:rPr lang="en-US" sz="1800" b="1" dirty="0"/>
              <a:t>Flexion Angles</a:t>
            </a:r>
          </a:p>
          <a:p>
            <a:r>
              <a:rPr lang="en-US" sz="1800" b="1" dirty="0"/>
              <a:t>Phase 3:</a:t>
            </a:r>
            <a:r>
              <a:rPr lang="en-US" sz="1800" dirty="0"/>
              <a:t> Knee = 30°, Hip = 30°</a:t>
            </a:r>
          </a:p>
          <a:p>
            <a:r>
              <a:rPr lang="en-US" sz="1800" b="1" dirty="0"/>
              <a:t>Phase 4:</a:t>
            </a:r>
            <a:r>
              <a:rPr lang="en-US" sz="1800" dirty="0"/>
              <a:t> Knee = 0°, Hip = 0°</a:t>
            </a:r>
          </a:p>
          <a:p>
            <a:pPr marL="0" indent="0">
              <a:buNone/>
            </a:pPr>
            <a:r>
              <a:rPr lang="en-US" sz="1800" b="1" dirty="0"/>
              <a:t>Extension Angles</a:t>
            </a:r>
          </a:p>
          <a:p>
            <a:r>
              <a:rPr lang="en-US" sz="1800" b="1" dirty="0"/>
              <a:t>Phase 3:</a:t>
            </a:r>
            <a:r>
              <a:rPr lang="en-US" sz="1800" dirty="0"/>
              <a:t> Knee = 60°, Hip = 60°</a:t>
            </a:r>
          </a:p>
          <a:p>
            <a:r>
              <a:rPr lang="en-US" sz="1800" b="1" dirty="0"/>
              <a:t>Phase 4:</a:t>
            </a:r>
            <a:r>
              <a:rPr lang="en-US" sz="1800" dirty="0"/>
              <a:t> Knee = 90°, Hip = 90°</a:t>
            </a:r>
          </a:p>
        </p:txBody>
      </p:sp>
      <p:sp>
        <p:nvSpPr>
          <p:cNvPr id="3" name="TextBox 2">
            <a:extLst>
              <a:ext uri="{FF2B5EF4-FFF2-40B4-BE49-F238E27FC236}">
                <a16:creationId xmlns:a16="http://schemas.microsoft.com/office/drawing/2014/main" id="{B15FAFA8-B127-CD20-AA06-E5EFC0B9F1FA}"/>
              </a:ext>
            </a:extLst>
          </p:cNvPr>
          <p:cNvSpPr txBox="1"/>
          <p:nvPr/>
        </p:nvSpPr>
        <p:spPr>
          <a:xfrm>
            <a:off x="240930" y="2326447"/>
            <a:ext cx="5571893" cy="400110"/>
          </a:xfrm>
          <a:prstGeom prst="rect">
            <a:avLst/>
          </a:prstGeom>
          <a:noFill/>
        </p:spPr>
        <p:txBody>
          <a:bodyPr wrap="square" rtlCol="0">
            <a:spAutoFit/>
          </a:bodyPr>
          <a:lstStyle/>
          <a:p>
            <a:pPr marL="342900" indent="-342900">
              <a:buFont typeface="Wingdings" panose="05000000000000000000" pitchFamily="2" charset="2"/>
              <a:buChar char="Ø"/>
            </a:pPr>
            <a:r>
              <a:rPr lang="en-US" sz="2000" b="1" dirty="0">
                <a:latin typeface="Times New Roman" panose="02020603050405020304" pitchFamily="18" charset="0"/>
                <a:cs typeface="Times New Roman" panose="02020603050405020304" pitchFamily="18" charset="0"/>
              </a:rPr>
              <a:t>Hip and knee joint angle during sit to stand</a:t>
            </a:r>
            <a:endParaRPr lang="en-PK" sz="2000" b="1" dirty="0">
              <a:latin typeface="Times New Roman" panose="02020603050405020304" pitchFamily="18" charset="0"/>
              <a:cs typeface="Times New Roman" panose="02020603050405020304" pitchFamily="18" charset="0"/>
            </a:endParaRPr>
          </a:p>
        </p:txBody>
      </p:sp>
      <p:pic>
        <p:nvPicPr>
          <p:cNvPr id="8" name="Picture 2" descr="LSM9DS1 - 9DoF IMU - 3-axis accelerometer Botland - Robotic Shop">
            <a:extLst>
              <a:ext uri="{FF2B5EF4-FFF2-40B4-BE49-F238E27FC236}">
                <a16:creationId xmlns:a16="http://schemas.microsoft.com/office/drawing/2014/main" id="{F9697EA2-2A8D-ED73-63D9-F3E9D6174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982722">
            <a:off x="21997853" y="215418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actual angle es tarh measure huta.">
            <a:extLst>
              <a:ext uri="{FF2B5EF4-FFF2-40B4-BE49-F238E27FC236}">
                <a16:creationId xmlns:a16="http://schemas.microsoft.com/office/drawing/2014/main" id="{01A1BDE1-D27E-452C-F124-EE7A96A992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6" descr="Four phases of STS. STS = sit-to-stand ...">
            <a:extLst>
              <a:ext uri="{FF2B5EF4-FFF2-40B4-BE49-F238E27FC236}">
                <a16:creationId xmlns:a16="http://schemas.microsoft.com/office/drawing/2014/main" id="{045023D1-580B-51E8-B70B-AAB2DDA191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507" r="-6138"/>
          <a:stretch>
            <a:fillRect/>
          </a:stretch>
        </p:blipFill>
        <p:spPr bwMode="auto">
          <a:xfrm>
            <a:off x="7622169" y="1935927"/>
            <a:ext cx="3973285" cy="2924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4011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9D5DB-2E66-CC0A-B9D5-B72BC943F2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0AFFC5-BDB6-B980-3980-AB83822ABF5B}"/>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3600" b="1" dirty="0">
                <a:latin typeface="Times New Roman" panose="02020603050405020304" pitchFamily="18" charset="0"/>
                <a:cs typeface="Times New Roman" panose="02020603050405020304" pitchFamily="18" charset="0"/>
              </a:rPr>
              <a:t>Working (Continue)</a:t>
            </a:r>
            <a:endParaRPr lang="en-GB"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78BA97-1D01-793F-6472-F01F44E03CC1}"/>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F2CEF287-177D-BC88-8F39-2B476B1AF907}"/>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A2A7559D-90DF-E04F-A61E-53EE8D06E59A}"/>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1213632B-9E4B-DAE0-1D1E-AB91B57830AB}"/>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17</a:t>
            </a:fld>
            <a:endParaRPr lang="en-GB" dirty="0">
              <a:solidFill>
                <a:schemeClr val="bg1"/>
              </a:solidFill>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3C9DC87F-4E9A-B0EC-0CE5-A22EBC0B6D4E}"/>
                  </a:ext>
                </a:extLst>
              </p:cNvPr>
              <p:cNvSpPr>
                <a:spLocks noGrp="1"/>
              </p:cNvSpPr>
              <p:nvPr>
                <p:ph idx="1"/>
              </p:nvPr>
            </p:nvSpPr>
            <p:spPr>
              <a:xfrm>
                <a:off x="160969" y="2845460"/>
                <a:ext cx="7154231" cy="3248525"/>
              </a:xfrm>
            </p:spPr>
            <p:txBody>
              <a:bodyPr>
                <a:normAutofit/>
              </a:bodyPr>
              <a:lstStyle/>
              <a:p>
                <a:pPr algn="just">
                  <a:lnSpc>
                    <a:spcPct val="120000"/>
                  </a:lnSpc>
                </a:pPr>
                <a:r>
                  <a:rPr lang="en-US" sz="1800" dirty="0"/>
                  <a:t>The LSM9DS1 is a 9-axis Inertial Measurement Unit (IMU) that includes a 3-axis accelerometer, 3-axis gyroscope, and 3-axis magnetometer. It helps track the orientation and movement of an object in 3D space.</a:t>
                </a:r>
              </a:p>
              <a:p>
                <a:pPr marL="0" indent="0" algn="just">
                  <a:lnSpc>
                    <a:spcPct val="120000"/>
                  </a:lnSpc>
                  <a:buNone/>
                </a:pPr>
                <a:r>
                  <a:rPr lang="en-US" sz="2000" b="1" dirty="0"/>
                  <a:t>Read Sensor Values:</a:t>
                </a:r>
              </a:p>
              <a:p>
                <a:pPr algn="just">
                  <a:lnSpc>
                    <a:spcPct val="120000"/>
                  </a:lnSpc>
                </a:pPr>
                <a14:m>
                  <m:oMath xmlns:m="http://schemas.openxmlformats.org/officeDocument/2006/math">
                    <m:acc>
                      <m:accPr>
                        <m:chr m:val="⃗"/>
                        <m:ctrlPr>
                          <a:rPr lang="en-PK" sz="2000" i="1">
                            <a:latin typeface="Cambria Math" panose="02040503050406030204" pitchFamily="18" charset="0"/>
                          </a:rPr>
                        </m:ctrlPr>
                      </m:accPr>
                      <m:e>
                        <m:r>
                          <a:rPr lang="en-US" sz="2000" i="1">
                            <a:latin typeface="Cambria Math" panose="02040503050406030204" pitchFamily="18" charset="0"/>
                          </a:rPr>
                          <m:t>𝑎</m:t>
                        </m:r>
                      </m:e>
                    </m:acc>
                    <m:r>
                      <a:rPr lang="en-US" sz="2000" i="1">
                        <a:latin typeface="Cambria Math" panose="02040503050406030204" pitchFamily="18" charset="0"/>
                      </a:rPr>
                      <m:t>=[</m:t>
                    </m:r>
                    <m:sSub>
                      <m:sSubPr>
                        <m:ctrlPr>
                          <a:rPr lang="en-PK"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𝑥</m:t>
                        </m:r>
                      </m:sub>
                    </m:sSub>
                    <m:r>
                      <a:rPr lang="en-US" sz="2000" i="1">
                        <a:latin typeface="Cambria Math" panose="02040503050406030204" pitchFamily="18" charset="0"/>
                      </a:rPr>
                      <m:t>,</m:t>
                    </m:r>
                    <m:sSub>
                      <m:sSubPr>
                        <m:ctrlPr>
                          <a:rPr lang="en-PK"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𝑦</m:t>
                        </m:r>
                      </m:sub>
                    </m:sSub>
                    <m:r>
                      <a:rPr lang="en-US" sz="2000" i="1">
                        <a:latin typeface="Cambria Math" panose="02040503050406030204" pitchFamily="18" charset="0"/>
                      </a:rPr>
                      <m:t>,</m:t>
                    </m:r>
                    <m:sSub>
                      <m:sSubPr>
                        <m:ctrlPr>
                          <a:rPr lang="en-PK"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𝑧</m:t>
                        </m:r>
                      </m:sub>
                    </m:sSub>
                    <m:r>
                      <a:rPr lang="en-US" sz="2000" i="1">
                        <a:latin typeface="Cambria Math" panose="02040503050406030204" pitchFamily="18" charset="0"/>
                      </a:rPr>
                      <m:t>]</m:t>
                    </m:r>
                    <m:r>
                      <m:rPr>
                        <m:nor/>
                      </m:rPr>
                      <a:rPr lang="en-US" sz="2000"/>
                      <m:t> 					</m:t>
                    </m:r>
                  </m:oMath>
                </a14:m>
                <a:endParaRPr lang="en-US" sz="1800" kern="100" dirty="0">
                  <a:latin typeface="Times New Roman" panose="02020603050405020304" pitchFamily="18" charset="0"/>
                  <a:ea typeface="Aptos"/>
                  <a:cs typeface="Times New Roman" panose="02020603050405020304" pitchFamily="18" charset="0"/>
                </a:endParaRPr>
              </a:p>
              <a:p>
                <a:pPr algn="just">
                  <a:lnSpc>
                    <a:spcPct val="120000"/>
                  </a:lnSpc>
                </a:pPr>
                <a14:m>
                  <m:oMath xmlns:m="http://schemas.openxmlformats.org/officeDocument/2006/math">
                    <m:acc>
                      <m:accPr>
                        <m:chr m:val="⃗"/>
                        <m:ctrlPr>
                          <a:rPr lang="en-PK" sz="2000" i="1">
                            <a:latin typeface="Cambria Math" panose="02040503050406030204" pitchFamily="18" charset="0"/>
                          </a:rPr>
                        </m:ctrlPr>
                      </m:accPr>
                      <m:e>
                        <m:r>
                          <a:rPr lang="en-US" sz="2000" i="1">
                            <a:latin typeface="Cambria Math" panose="02040503050406030204" pitchFamily="18" charset="0"/>
                          </a:rPr>
                          <m:t>𝜔</m:t>
                        </m:r>
                      </m:e>
                    </m:acc>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PK"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𝑥</m:t>
                            </m:r>
                          </m:sub>
                        </m:sSub>
                        <m:r>
                          <a:rPr lang="en-US" sz="2000" i="1">
                            <a:latin typeface="Cambria Math" panose="02040503050406030204" pitchFamily="18" charset="0"/>
                          </a:rPr>
                          <m:t>,</m:t>
                        </m:r>
                        <m:sSub>
                          <m:sSubPr>
                            <m:ctrlPr>
                              <a:rPr lang="en-PK"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𝑦</m:t>
                            </m:r>
                          </m:sub>
                        </m:sSub>
                        <m:r>
                          <a:rPr lang="en-US" sz="2000" i="1">
                            <a:latin typeface="Cambria Math" panose="02040503050406030204" pitchFamily="18" charset="0"/>
                          </a:rPr>
                          <m:t>,</m:t>
                        </m:r>
                        <m:sSub>
                          <m:sSubPr>
                            <m:ctrlPr>
                              <a:rPr lang="en-PK"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𝑧</m:t>
                            </m:r>
                          </m:sub>
                        </m:sSub>
                      </m:e>
                    </m:d>
                  </m:oMath>
                </a14:m>
                <a:endParaRPr lang="en-US" sz="2000" dirty="0">
                  <a:latin typeface="Times New Roman" panose="02020603050405020304" pitchFamily="18" charset="0"/>
                </a:endParaRPr>
              </a:p>
              <a:p>
                <a:pPr marL="0" indent="0" algn="just">
                  <a:lnSpc>
                    <a:spcPct val="120000"/>
                  </a:lnSpc>
                  <a:buNone/>
                </a:pPr>
                <a:endParaRPr lang="en-PK" dirty="0"/>
              </a:p>
              <a:p>
                <a:pPr algn="just">
                  <a:lnSpc>
                    <a:spcPct val="120000"/>
                  </a:lnSpc>
                </a:pPr>
                <a:endParaRPr lang="en-PK" sz="2000" kern="100" dirty="0">
                  <a:latin typeface="Times New Roman" panose="02020603050405020304" pitchFamily="18" charset="0"/>
                  <a:ea typeface="Aptos"/>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3C9DC87F-4E9A-B0EC-0CE5-A22EBC0B6D4E}"/>
                  </a:ext>
                </a:extLst>
              </p:cNvPr>
              <p:cNvSpPr>
                <a:spLocks noGrp="1" noRot="1" noChangeAspect="1" noMove="1" noResize="1" noEditPoints="1" noAdjustHandles="1" noChangeArrowheads="1" noChangeShapeType="1" noTextEdit="1"/>
              </p:cNvSpPr>
              <p:nvPr>
                <p:ph idx="1"/>
              </p:nvPr>
            </p:nvSpPr>
            <p:spPr>
              <a:xfrm>
                <a:off x="160969" y="2845460"/>
                <a:ext cx="7154231" cy="3248525"/>
              </a:xfrm>
              <a:blipFill>
                <a:blip r:embed="rId3"/>
                <a:stretch>
                  <a:fillRect l="-852" r="-681"/>
                </a:stretch>
              </a:blipFill>
            </p:spPr>
            <p:txBody>
              <a:bodyPr/>
              <a:lstStyle/>
              <a:p>
                <a:r>
                  <a:rPr lang="en-PK">
                    <a:noFill/>
                  </a:rPr>
                  <a:t> </a:t>
                </a:r>
              </a:p>
            </p:txBody>
          </p:sp>
        </mc:Fallback>
      </mc:AlternateContent>
      <p:sp>
        <p:nvSpPr>
          <p:cNvPr id="3" name="TextBox 2">
            <a:extLst>
              <a:ext uri="{FF2B5EF4-FFF2-40B4-BE49-F238E27FC236}">
                <a16:creationId xmlns:a16="http://schemas.microsoft.com/office/drawing/2014/main" id="{7D0FAB75-1D3F-E9AA-63B6-30D781CC4972}"/>
              </a:ext>
            </a:extLst>
          </p:cNvPr>
          <p:cNvSpPr txBox="1"/>
          <p:nvPr/>
        </p:nvSpPr>
        <p:spPr>
          <a:xfrm>
            <a:off x="240930" y="2326447"/>
            <a:ext cx="5855070"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Inertial Measurement Unit (LSM9DS1)</a:t>
            </a:r>
            <a:endParaRPr lang="en-PK" sz="2400" b="1" dirty="0">
              <a:latin typeface="Times New Roman" panose="02020603050405020304" pitchFamily="18" charset="0"/>
              <a:cs typeface="Times New Roman" panose="02020603050405020304" pitchFamily="18" charset="0"/>
            </a:endParaRPr>
          </a:p>
        </p:txBody>
      </p:sp>
      <p:pic>
        <p:nvPicPr>
          <p:cNvPr id="1026" name="Picture 2" descr="LSM9DS1 - 9DoF IMU - 3-axis accelerometer Botland - Robotic Shop">
            <a:extLst>
              <a:ext uri="{FF2B5EF4-FFF2-40B4-BE49-F238E27FC236}">
                <a16:creationId xmlns:a16="http://schemas.microsoft.com/office/drawing/2014/main" id="{D75CF2C7-2017-8B3B-9D86-D43E0D99B8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3253" y="239345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3731400-FD3F-C71D-1DD9-2AE7C6477482}"/>
              </a:ext>
            </a:extLst>
          </p:cNvPr>
          <p:cNvSpPr txBox="1"/>
          <p:nvPr/>
        </p:nvSpPr>
        <p:spPr>
          <a:xfrm>
            <a:off x="8655394" y="4889201"/>
            <a:ext cx="3558539" cy="369332"/>
          </a:xfrm>
          <a:prstGeom prst="rect">
            <a:avLst/>
          </a:prstGeom>
          <a:noFill/>
        </p:spPr>
        <p:txBody>
          <a:bodyPr wrap="square" rtlCol="0">
            <a:spAutoFit/>
          </a:bodyPr>
          <a:lstStyle/>
          <a:p>
            <a:pPr algn="ctr"/>
            <a:r>
              <a:rPr lang="en-US" dirty="0"/>
              <a:t>Figure 6: IMU Sensor (GY-85 9DOF)</a:t>
            </a:r>
          </a:p>
        </p:txBody>
      </p:sp>
      <p:pic>
        <p:nvPicPr>
          <p:cNvPr id="8" name="Picture 2" descr="problem Icon - Free PNG &amp; SVG 3194176 - Noun Project">
            <a:extLst>
              <a:ext uri="{FF2B5EF4-FFF2-40B4-BE49-F238E27FC236}">
                <a16:creationId xmlns:a16="http://schemas.microsoft.com/office/drawing/2014/main" id="{873CBAC9-1569-C8C7-90E9-818C5B6F03B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5956119">
            <a:off x="8784157" y="12995628"/>
            <a:ext cx="3766816" cy="3766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471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C460A6-3C1D-0926-F5EF-04DB2D352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98E58-983C-B77D-9F5D-340CEBD005C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3600" b="1" dirty="0">
                <a:latin typeface="Times New Roman" panose="02020603050405020304" pitchFamily="18" charset="0"/>
                <a:cs typeface="Times New Roman" panose="02020603050405020304" pitchFamily="18" charset="0"/>
              </a:rPr>
              <a:t>Working (Continue)</a:t>
            </a:r>
            <a:endParaRPr lang="en-GB"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E033E72-5F73-7596-3DF9-D50AC644C338}"/>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50B351B1-E4F9-1B5B-E70A-BA773A11C183}"/>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F27D6310-B99D-B299-6F6C-EEBC2C41D3E4}"/>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95518B13-483A-B4D7-C369-6F4302FB3417}"/>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18</a:t>
            </a:fld>
            <a:endParaRPr lang="en-GB" dirty="0">
              <a:solidFill>
                <a:schemeClr val="bg1"/>
              </a:solidFill>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9411D88E-611B-0F0A-C245-D9F14779211A}"/>
                  </a:ext>
                </a:extLst>
              </p:cNvPr>
              <p:cNvSpPr>
                <a:spLocks noGrp="1"/>
              </p:cNvSpPr>
              <p:nvPr>
                <p:ph idx="1"/>
              </p:nvPr>
            </p:nvSpPr>
            <p:spPr>
              <a:xfrm>
                <a:off x="160969" y="2845460"/>
                <a:ext cx="7154231" cy="3248525"/>
              </a:xfrm>
            </p:spPr>
            <p:txBody>
              <a:bodyPr>
                <a:normAutofit/>
              </a:bodyPr>
              <a:lstStyle/>
              <a:p>
                <a:pPr marL="0" indent="0" algn="just">
                  <a:lnSpc>
                    <a:spcPct val="120000"/>
                  </a:lnSpc>
                  <a:buNone/>
                </a:pPr>
                <a:r>
                  <a:rPr lang="en-US" sz="2000" b="1" dirty="0"/>
                  <a:t>Orientation Estimation:</a:t>
                </a:r>
              </a:p>
              <a:p>
                <a:pPr algn="just">
                  <a:lnSpc>
                    <a:spcPct val="120000"/>
                  </a:lnSpc>
                </a:pPr>
                <a14:m>
                  <m:oMath xmlns:m="http://schemas.openxmlformats.org/officeDocument/2006/math">
                    <m:r>
                      <a:rPr lang="en-US" sz="2200" i="1">
                        <a:latin typeface="Cambria Math" panose="02040503050406030204" pitchFamily="18" charset="0"/>
                      </a:rPr>
                      <m:t>𝜃</m:t>
                    </m:r>
                    <m:r>
                      <a:rPr lang="en-US" sz="2200" b="0" i="1" baseline="-25000" smtClean="0">
                        <a:latin typeface="Cambria Math" panose="02040503050406030204" pitchFamily="18" charset="0"/>
                      </a:rPr>
                      <m:t>𝑎𝑐𝑐</m:t>
                    </m:r>
                    <m:r>
                      <a:rPr lang="en-US" sz="2200" i="1">
                        <a:latin typeface="Cambria Math" panose="02040503050406030204" pitchFamily="18" charset="0"/>
                      </a:rPr>
                      <m:t>=</m:t>
                    </m:r>
                    <m:sSup>
                      <m:sSupPr>
                        <m:ctrlPr>
                          <a:rPr lang="en-US" sz="2200" i="1" smtClean="0">
                            <a:latin typeface="Cambria Math" panose="02040503050406030204" pitchFamily="18" charset="0"/>
                          </a:rPr>
                        </m:ctrlPr>
                      </m:sSupPr>
                      <m:e>
                        <m:r>
                          <a:rPr lang="en-US" sz="2200" b="0" i="1" smtClean="0">
                            <a:latin typeface="Cambria Math" panose="02040503050406030204" pitchFamily="18" charset="0"/>
                          </a:rPr>
                          <m:t>𝑡𝑎𝑛</m:t>
                        </m:r>
                      </m:e>
                      <m:sup>
                        <m:r>
                          <a:rPr lang="en-US" sz="2200" b="0" i="1" smtClean="0">
                            <a:latin typeface="Cambria Math" panose="02040503050406030204" pitchFamily="18" charset="0"/>
                          </a:rPr>
                          <m:t>−1</m:t>
                        </m:r>
                      </m:sup>
                    </m:sSup>
                    <m:d>
                      <m:dPr>
                        <m:ctrlPr>
                          <a:rPr lang="en-PK" sz="2200" i="1" smtClean="0">
                            <a:latin typeface="Cambria Math" panose="02040503050406030204" pitchFamily="18" charset="0"/>
                          </a:rPr>
                        </m:ctrlPr>
                      </m:dPr>
                      <m:e>
                        <m:f>
                          <m:fPr>
                            <m:ctrlPr>
                              <a:rPr lang="en-PK" sz="2200" i="1">
                                <a:latin typeface="Cambria Math" panose="02040503050406030204" pitchFamily="18" charset="0"/>
                              </a:rPr>
                            </m:ctrlPr>
                          </m:fPr>
                          <m:num>
                            <m:sSub>
                              <m:sSubPr>
                                <m:ctrlPr>
                                  <a:rPr lang="en-PK" sz="2200" i="1">
                                    <a:latin typeface="Cambria Math" panose="02040503050406030204" pitchFamily="18" charset="0"/>
                                  </a:rPr>
                                </m:ctrlPr>
                              </m:sSubPr>
                              <m:e>
                                <m:r>
                                  <a:rPr lang="en-US" sz="2200" i="1">
                                    <a:latin typeface="Cambria Math" panose="02040503050406030204" pitchFamily="18" charset="0"/>
                                  </a:rPr>
                                  <m:t>𝑎</m:t>
                                </m:r>
                              </m:e>
                              <m:sub>
                                <m:r>
                                  <a:rPr lang="en-US" sz="2200" i="1">
                                    <a:latin typeface="Cambria Math" panose="02040503050406030204" pitchFamily="18" charset="0"/>
                                  </a:rPr>
                                  <m:t>𝑥</m:t>
                                </m:r>
                              </m:sub>
                            </m:sSub>
                          </m:num>
                          <m:den>
                            <m:rad>
                              <m:radPr>
                                <m:degHide m:val="on"/>
                                <m:ctrlPr>
                                  <a:rPr lang="en-PK" sz="2200" i="1">
                                    <a:latin typeface="Cambria Math" panose="02040503050406030204" pitchFamily="18" charset="0"/>
                                  </a:rPr>
                                </m:ctrlPr>
                              </m:radPr>
                              <m:deg/>
                              <m:e>
                                <m:sSubSup>
                                  <m:sSubSupPr>
                                    <m:ctrlPr>
                                      <a:rPr lang="en-PK" sz="2200" i="1">
                                        <a:latin typeface="Cambria Math" panose="02040503050406030204" pitchFamily="18" charset="0"/>
                                      </a:rPr>
                                    </m:ctrlPr>
                                  </m:sSubSupPr>
                                  <m:e>
                                    <m:r>
                                      <a:rPr lang="en-US" sz="2200" i="1">
                                        <a:latin typeface="Cambria Math" panose="02040503050406030204" pitchFamily="18" charset="0"/>
                                      </a:rPr>
                                      <m:t>𝑎</m:t>
                                    </m:r>
                                  </m:e>
                                  <m:sub>
                                    <m:r>
                                      <a:rPr lang="en-US" sz="2200" i="1">
                                        <a:latin typeface="Cambria Math" panose="02040503050406030204" pitchFamily="18" charset="0"/>
                                      </a:rPr>
                                      <m:t>𝑦</m:t>
                                    </m:r>
                                  </m:sub>
                                  <m:sup>
                                    <m:r>
                                      <a:rPr lang="en-US" sz="2200" i="1">
                                        <a:latin typeface="Cambria Math" panose="02040503050406030204" pitchFamily="18" charset="0"/>
                                      </a:rPr>
                                      <m:t>2</m:t>
                                    </m:r>
                                  </m:sup>
                                </m:sSubSup>
                                <m:r>
                                  <a:rPr lang="en-US" sz="2200" i="1">
                                    <a:latin typeface="Cambria Math" panose="02040503050406030204" pitchFamily="18" charset="0"/>
                                  </a:rPr>
                                  <m:t>+</m:t>
                                </m:r>
                                <m:sSubSup>
                                  <m:sSubSupPr>
                                    <m:ctrlPr>
                                      <a:rPr lang="en-PK" sz="2200" i="1">
                                        <a:latin typeface="Cambria Math" panose="02040503050406030204" pitchFamily="18" charset="0"/>
                                      </a:rPr>
                                    </m:ctrlPr>
                                  </m:sSubSupPr>
                                  <m:e>
                                    <m:r>
                                      <a:rPr lang="en-US" sz="2200" i="1">
                                        <a:latin typeface="Cambria Math" panose="02040503050406030204" pitchFamily="18" charset="0"/>
                                      </a:rPr>
                                      <m:t>𝑎</m:t>
                                    </m:r>
                                  </m:e>
                                  <m:sub>
                                    <m:r>
                                      <a:rPr lang="en-US" sz="2200" i="1">
                                        <a:latin typeface="Cambria Math" panose="02040503050406030204" pitchFamily="18" charset="0"/>
                                      </a:rPr>
                                      <m:t>𝑧</m:t>
                                    </m:r>
                                  </m:sub>
                                  <m:sup>
                                    <m:r>
                                      <a:rPr lang="en-US" sz="2200" i="1">
                                        <a:latin typeface="Cambria Math" panose="02040503050406030204" pitchFamily="18" charset="0"/>
                                      </a:rPr>
                                      <m:t>2</m:t>
                                    </m:r>
                                  </m:sup>
                                </m:sSubSup>
                              </m:e>
                            </m:rad>
                          </m:den>
                        </m:f>
                      </m:e>
                    </m:d>
                  </m:oMath>
                </a14:m>
                <a:endParaRPr lang="en-US" dirty="0"/>
              </a:p>
              <a:p>
                <a:pPr marL="0" indent="0" algn="just">
                  <a:lnSpc>
                    <a:spcPct val="120000"/>
                  </a:lnSpc>
                  <a:buNone/>
                </a:pPr>
                <a:r>
                  <a:rPr lang="en-US" sz="2000" b="1" dirty="0"/>
                  <a:t>Gyroscope angle:</a:t>
                </a:r>
                <a:endParaRPr lang="en-PK" sz="2000" b="1" dirty="0"/>
              </a:p>
              <a:p>
                <a:pPr marL="0" indent="0" algn="just">
                  <a:lnSpc>
                    <a:spcPct val="120000"/>
                  </a:lnSpc>
                  <a:buNone/>
                </a:pPr>
                <a14:m>
                  <m:oMathPara xmlns:m="http://schemas.openxmlformats.org/officeDocument/2006/math">
                    <m:oMathParaPr>
                      <m:jc m:val="centerGroup"/>
                    </m:oMathParaPr>
                    <m:oMath xmlns:m="http://schemas.openxmlformats.org/officeDocument/2006/math">
                      <m:sSub>
                        <m:sSubPr>
                          <m:ctrlPr>
                            <a:rPr lang="en-PK" sz="2000" i="1">
                              <a:latin typeface="Cambria Math" panose="02040503050406030204" pitchFamily="18" charset="0"/>
                            </a:rPr>
                          </m:ctrlPr>
                        </m:sSubPr>
                        <m:e>
                          <m:r>
                            <a:rPr lang="en-US" sz="2000" i="1">
                              <a:latin typeface="Cambria Math" panose="02040503050406030204" pitchFamily="18" charset="0"/>
                            </a:rPr>
                            <m:t>𝜃</m:t>
                          </m:r>
                        </m:e>
                        <m:sub>
                          <m:r>
                            <m:rPr>
                              <m:nor/>
                            </m:rPr>
                            <a:rPr lang="en-US" sz="2000"/>
                            <m:t>gyro</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sSub>
                        <m:sSubPr>
                          <m:ctrlPr>
                            <a:rPr lang="en-PK" sz="2000" i="1">
                              <a:latin typeface="Cambria Math" panose="02040503050406030204" pitchFamily="18" charset="0"/>
                            </a:rPr>
                          </m:ctrlPr>
                        </m:sSubPr>
                        <m:e>
                          <m:r>
                            <a:rPr lang="en-US" sz="2000" i="1">
                              <a:latin typeface="Cambria Math" panose="02040503050406030204" pitchFamily="18" charset="0"/>
                            </a:rPr>
                            <m:t>𝜃</m:t>
                          </m:r>
                        </m:e>
                        <m:sub>
                          <m:r>
                            <m:rPr>
                              <m:nor/>
                            </m:rPr>
                            <a:rPr lang="en-US" sz="2000"/>
                            <m:t>prev</m:t>
                          </m:r>
                        </m:sub>
                      </m:sSub>
                      <m:r>
                        <a:rPr lang="en-US" sz="2000" i="1">
                          <a:latin typeface="Cambria Math" panose="02040503050406030204" pitchFamily="18" charset="0"/>
                        </a:rPr>
                        <m:t>+</m:t>
                      </m:r>
                      <m:sSub>
                        <m:sSubPr>
                          <m:ctrlPr>
                            <a:rPr lang="en-PK" sz="2000" i="1">
                              <a:latin typeface="Cambria Math" panose="02040503050406030204" pitchFamily="18" charset="0"/>
                            </a:rPr>
                          </m:ctrlPr>
                        </m:sSubPr>
                        <m:e>
                          <m:r>
                            <a:rPr lang="en-US" sz="2000" i="1">
                              <a:latin typeface="Cambria Math" panose="02040503050406030204" pitchFamily="18" charset="0"/>
                            </a:rPr>
                            <m:t>𝜔</m:t>
                          </m:r>
                        </m:e>
                        <m:sub>
                          <m:r>
                            <a:rPr lang="en-US" sz="2000" i="1">
                              <a:latin typeface="Cambria Math" panose="02040503050406030204" pitchFamily="18" charset="0"/>
                            </a:rPr>
                            <m:t>𝑥</m:t>
                          </m:r>
                        </m:sub>
                      </m:sSub>
                      <m:r>
                        <a:rPr lang="en-US" sz="2000" i="1">
                          <a:latin typeface="Cambria Math" panose="02040503050406030204" pitchFamily="18" charset="0"/>
                        </a:rPr>
                        <m:t>⋅</m:t>
                      </m:r>
                      <m:r>
                        <m:rPr>
                          <m:sty m:val="p"/>
                        </m:rPr>
                        <a:rPr lang="en-US" sz="2000">
                          <a:latin typeface="Cambria Math" panose="02040503050406030204" pitchFamily="18" charset="0"/>
                        </a:rPr>
                        <m:t>Δ</m:t>
                      </m:r>
                      <m:r>
                        <a:rPr lang="en-US" sz="2000" i="1">
                          <a:latin typeface="Cambria Math" panose="02040503050406030204" pitchFamily="18" charset="0"/>
                        </a:rPr>
                        <m:t>𝑡</m:t>
                      </m:r>
                    </m:oMath>
                  </m:oMathPara>
                </a14:m>
                <a:endParaRPr lang="en-US" sz="2000" dirty="0"/>
              </a:p>
              <a:p>
                <a:pPr marL="0" indent="0" algn="just">
                  <a:lnSpc>
                    <a:spcPct val="120000"/>
                  </a:lnSpc>
                  <a:buNone/>
                </a:pPr>
                <a:endParaRPr lang="en-PK" sz="2000" b="1" kern="100" dirty="0">
                  <a:latin typeface="Times New Roman" panose="02020603050405020304" pitchFamily="18" charset="0"/>
                  <a:ea typeface="Aptos"/>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9411D88E-611B-0F0A-C245-D9F14779211A}"/>
                  </a:ext>
                </a:extLst>
              </p:cNvPr>
              <p:cNvSpPr>
                <a:spLocks noGrp="1" noRot="1" noChangeAspect="1" noMove="1" noResize="1" noEditPoints="1" noAdjustHandles="1" noChangeArrowheads="1" noChangeShapeType="1" noTextEdit="1"/>
              </p:cNvSpPr>
              <p:nvPr>
                <p:ph idx="1"/>
              </p:nvPr>
            </p:nvSpPr>
            <p:spPr>
              <a:xfrm>
                <a:off x="160969" y="2845460"/>
                <a:ext cx="7154231" cy="3248525"/>
              </a:xfrm>
              <a:blipFill>
                <a:blip r:embed="rId3"/>
                <a:stretch>
                  <a:fillRect l="-852"/>
                </a:stretch>
              </a:blipFill>
            </p:spPr>
            <p:txBody>
              <a:bodyPr/>
              <a:lstStyle/>
              <a:p>
                <a:r>
                  <a:rPr lang="en-PK">
                    <a:noFill/>
                  </a:rPr>
                  <a:t> </a:t>
                </a:r>
              </a:p>
            </p:txBody>
          </p:sp>
        </mc:Fallback>
      </mc:AlternateContent>
      <p:sp>
        <p:nvSpPr>
          <p:cNvPr id="3" name="TextBox 2">
            <a:extLst>
              <a:ext uri="{FF2B5EF4-FFF2-40B4-BE49-F238E27FC236}">
                <a16:creationId xmlns:a16="http://schemas.microsoft.com/office/drawing/2014/main" id="{BB6EF316-BE6D-C27C-02C6-5C0AA9CA9321}"/>
              </a:ext>
            </a:extLst>
          </p:cNvPr>
          <p:cNvSpPr txBox="1"/>
          <p:nvPr/>
        </p:nvSpPr>
        <p:spPr>
          <a:xfrm>
            <a:off x="240930" y="2326447"/>
            <a:ext cx="5855070"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Inertial Measurement Unit (LSM9DS1)</a:t>
            </a:r>
            <a:endParaRPr lang="en-PK" sz="2400" b="1" dirty="0">
              <a:latin typeface="Times New Roman" panose="02020603050405020304" pitchFamily="18" charset="0"/>
              <a:cs typeface="Times New Roman" panose="02020603050405020304" pitchFamily="18" charset="0"/>
            </a:endParaRPr>
          </a:p>
        </p:txBody>
      </p:sp>
      <p:pic>
        <p:nvPicPr>
          <p:cNvPr id="1026" name="Picture 2" descr="LSM9DS1 - 9DoF IMU - 3-axis accelerometer Botland - Robotic Shop">
            <a:extLst>
              <a:ext uri="{FF2B5EF4-FFF2-40B4-BE49-F238E27FC236}">
                <a16:creationId xmlns:a16="http://schemas.microsoft.com/office/drawing/2014/main" id="{BFDD536A-E0D1-E319-BD5F-E9F6D775C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3253" y="239345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E7D7D63-A6DC-CFDD-3BA4-FEB41F5A373C}"/>
              </a:ext>
            </a:extLst>
          </p:cNvPr>
          <p:cNvSpPr txBox="1"/>
          <p:nvPr/>
        </p:nvSpPr>
        <p:spPr>
          <a:xfrm>
            <a:off x="8655394" y="4889201"/>
            <a:ext cx="3558539" cy="369332"/>
          </a:xfrm>
          <a:prstGeom prst="rect">
            <a:avLst/>
          </a:prstGeom>
          <a:noFill/>
        </p:spPr>
        <p:txBody>
          <a:bodyPr wrap="square" rtlCol="0">
            <a:spAutoFit/>
          </a:bodyPr>
          <a:lstStyle/>
          <a:p>
            <a:pPr algn="ctr"/>
            <a:r>
              <a:rPr lang="en-US" dirty="0"/>
              <a:t>Figure 6 : IMU Sensor (LSM9DS1)</a:t>
            </a:r>
          </a:p>
        </p:txBody>
      </p:sp>
      <p:pic>
        <p:nvPicPr>
          <p:cNvPr id="8" name="Picture 2" descr="problem Icon - Free PNG &amp; SVG 3194176 - Noun Project">
            <a:extLst>
              <a:ext uri="{FF2B5EF4-FFF2-40B4-BE49-F238E27FC236}">
                <a16:creationId xmlns:a16="http://schemas.microsoft.com/office/drawing/2014/main" id="{3C869C2C-D694-C30D-D683-480BB35AECE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5956119">
            <a:off x="8784157" y="12995628"/>
            <a:ext cx="3766816" cy="3766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420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928F9-97A9-EEA3-65D7-43C2D35E15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D79E14-C2E3-3C84-E673-32674A8A6D93}"/>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3600" b="1" dirty="0">
                <a:latin typeface="Times New Roman" panose="02020603050405020304" pitchFamily="18" charset="0"/>
                <a:cs typeface="Times New Roman" panose="02020603050405020304" pitchFamily="18" charset="0"/>
              </a:rPr>
              <a:t>Working (Continue)</a:t>
            </a:r>
            <a:endParaRPr lang="en-GB" sz="36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7509E01-C70A-BF68-9AA0-CC6F3AA1084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57B2F931-8364-2FB2-7C37-CD29E65C691E}"/>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D05E0803-7AEF-CF09-83A5-8E5EE3669D94}"/>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E6602CC9-B3BE-874B-7DD9-0FF29B15A4E8}"/>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19</a:t>
            </a:fld>
            <a:endParaRPr lang="en-GB" dirty="0">
              <a:solidFill>
                <a:schemeClr val="bg1"/>
              </a:solidFill>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0232E99-64E5-2ADC-E5F3-54A75B0FC636}"/>
                  </a:ext>
                </a:extLst>
              </p:cNvPr>
              <p:cNvSpPr>
                <a:spLocks noGrp="1"/>
              </p:cNvSpPr>
              <p:nvPr>
                <p:ph idx="1"/>
              </p:nvPr>
            </p:nvSpPr>
            <p:spPr>
              <a:xfrm>
                <a:off x="160969" y="2845460"/>
                <a:ext cx="8583638" cy="3248525"/>
              </a:xfrm>
            </p:spPr>
            <p:txBody>
              <a:bodyPr>
                <a:normAutofit fontScale="92500"/>
              </a:bodyPr>
              <a:lstStyle/>
              <a:p>
                <a:pPr marL="0" indent="0" algn="just">
                  <a:lnSpc>
                    <a:spcPct val="120000"/>
                  </a:lnSpc>
                  <a:buNone/>
                </a:pPr>
                <a:r>
                  <a:rPr lang="en-US" sz="2000" b="1" dirty="0"/>
                  <a:t>Complementary Filter (Sensor Fusion):</a:t>
                </a:r>
              </a:p>
              <a:p>
                <a:pPr marL="0" indent="0" algn="just">
                  <a:lnSpc>
                    <a:spcPct val="120000"/>
                  </a:lnSpc>
                  <a:buNone/>
                </a:pPr>
                <a14:m>
                  <m:oMathPara xmlns:m="http://schemas.openxmlformats.org/officeDocument/2006/math">
                    <m:oMathParaPr>
                      <m:jc m:val="left"/>
                    </m:oMathParaPr>
                    <m:oMath xmlns:m="http://schemas.openxmlformats.org/officeDocument/2006/math">
                      <m:sSub>
                        <m:sSubPr>
                          <m:ctrlPr>
                            <a:rPr lang="en-PK" sz="2000" i="1">
                              <a:latin typeface="Cambria Math" panose="02040503050406030204" pitchFamily="18" charset="0"/>
                            </a:rPr>
                          </m:ctrlPr>
                        </m:sSubPr>
                        <m:e>
                          <m:r>
                            <a:rPr lang="en-US" sz="2000" i="1">
                              <a:latin typeface="Cambria Math" panose="02040503050406030204" pitchFamily="18" charset="0"/>
                            </a:rPr>
                            <m:t>𝜃</m:t>
                          </m:r>
                        </m:e>
                        <m:sub>
                          <m:r>
                            <m:rPr>
                              <m:nor/>
                            </m:rPr>
                            <a:rPr lang="en-US" sz="2000"/>
                            <m:t>final</m:t>
                          </m:r>
                        </m:sub>
                      </m:sSub>
                      <m:r>
                        <a:rPr lang="en-US" sz="2000" i="1">
                          <a:latin typeface="Cambria Math" panose="02040503050406030204" pitchFamily="18" charset="0"/>
                        </a:rPr>
                        <m:t>=</m:t>
                      </m:r>
                      <m:r>
                        <a:rPr lang="en-US" sz="2000" i="1">
                          <a:latin typeface="Cambria Math" panose="02040503050406030204" pitchFamily="18" charset="0"/>
                        </a:rPr>
                        <m:t>𝛼</m:t>
                      </m:r>
                      <m:r>
                        <a:rPr lang="en-US" sz="2000" i="1">
                          <a:latin typeface="Cambria Math" panose="02040503050406030204" pitchFamily="18" charset="0"/>
                        </a:rPr>
                        <m:t>⋅</m:t>
                      </m:r>
                      <m:sSub>
                        <m:sSubPr>
                          <m:ctrlPr>
                            <a:rPr lang="en-PK" sz="2000" i="1">
                              <a:latin typeface="Cambria Math" panose="02040503050406030204" pitchFamily="18" charset="0"/>
                            </a:rPr>
                          </m:ctrlPr>
                        </m:sSubPr>
                        <m:e>
                          <m:r>
                            <a:rPr lang="en-US" sz="2000" i="1">
                              <a:latin typeface="Cambria Math" panose="02040503050406030204" pitchFamily="18" charset="0"/>
                            </a:rPr>
                            <m:t>𝜃</m:t>
                          </m:r>
                        </m:e>
                        <m:sub>
                          <m:r>
                            <m:rPr>
                              <m:nor/>
                            </m:rPr>
                            <a:rPr lang="en-US" sz="2000"/>
                            <m:t>gyro</m:t>
                          </m:r>
                        </m:sub>
                      </m:sSub>
                      <m:r>
                        <a:rPr lang="en-US" sz="2000" i="1">
                          <a:latin typeface="Cambria Math" panose="02040503050406030204" pitchFamily="18" charset="0"/>
                        </a:rPr>
                        <m:t>+</m:t>
                      </m:r>
                      <m:d>
                        <m:dPr>
                          <m:ctrlPr>
                            <a:rPr lang="en-US" sz="2000" i="1">
                              <a:latin typeface="Cambria Math" panose="02040503050406030204" pitchFamily="18" charset="0"/>
                            </a:rPr>
                          </m:ctrlPr>
                        </m:dPr>
                        <m:e>
                          <m:r>
                            <a:rPr lang="en-US" sz="2000" i="1">
                              <a:latin typeface="Cambria Math" panose="02040503050406030204" pitchFamily="18" charset="0"/>
                            </a:rPr>
                            <m:t>1−</m:t>
                          </m:r>
                          <m:r>
                            <a:rPr lang="en-US" sz="2000" i="1">
                              <a:latin typeface="Cambria Math" panose="02040503050406030204" pitchFamily="18" charset="0"/>
                            </a:rPr>
                            <m:t>𝛼</m:t>
                          </m:r>
                        </m:e>
                      </m:d>
                      <m:r>
                        <a:rPr lang="en-US" sz="2000" i="1">
                          <a:latin typeface="Cambria Math" panose="02040503050406030204" pitchFamily="18" charset="0"/>
                        </a:rPr>
                        <m:t>⋅</m:t>
                      </m:r>
                      <m:sSub>
                        <m:sSubPr>
                          <m:ctrlPr>
                            <a:rPr lang="en-PK" sz="2000" i="1">
                              <a:latin typeface="Cambria Math" panose="02040503050406030204" pitchFamily="18" charset="0"/>
                            </a:rPr>
                          </m:ctrlPr>
                        </m:sSubPr>
                        <m:e>
                          <m:r>
                            <a:rPr lang="en-US" sz="2000" i="1">
                              <a:latin typeface="Cambria Math" panose="02040503050406030204" pitchFamily="18" charset="0"/>
                            </a:rPr>
                            <m:t>𝜃</m:t>
                          </m:r>
                        </m:e>
                        <m:sub>
                          <m:r>
                            <m:rPr>
                              <m:nor/>
                            </m:rPr>
                            <a:rPr lang="en-US" sz="2000"/>
                            <m:t>acc</m:t>
                          </m:r>
                        </m:sub>
                      </m:sSub>
                    </m:oMath>
                  </m:oMathPara>
                </a14:m>
                <a:endParaRPr lang="en-US" sz="2000" dirty="0">
                  <a:latin typeface="Times New Roman" panose="02020603050405020304" pitchFamily="18" charset="0"/>
                </a:endParaRPr>
              </a:p>
              <a:p>
                <a:pPr marL="0" indent="0" algn="just">
                  <a:lnSpc>
                    <a:spcPct val="120000"/>
                  </a:lnSpc>
                  <a:buNone/>
                </a:pPr>
                <a:r>
                  <a:rPr lang="en-US" sz="2000" b="1" kern="100" dirty="0">
                    <a:ea typeface="Aptos"/>
                    <a:cs typeface="Times New Roman" panose="02020603050405020304" pitchFamily="18" charset="0"/>
                  </a:rPr>
                  <a:t>PID Controller:</a:t>
                </a:r>
              </a:p>
              <a:p>
                <a:pPr marL="0" indent="0" algn="just">
                  <a:lnSpc>
                    <a:spcPct val="120000"/>
                  </a:lnSpc>
                  <a:buNone/>
                </a:pPr>
                <a:r>
                  <a:rPr lang="en-US" sz="2000" kern="100" dirty="0">
                    <a:ea typeface="Aptos"/>
                    <a:cs typeface="Times New Roman" panose="02020603050405020304" pitchFamily="18" charset="0"/>
                  </a:rPr>
                  <a:t>Difference between desired and measured angle to compute control output UFT to derive the motor</a:t>
                </a:r>
              </a:p>
              <a:p>
                <a:pPr marL="0" indent="0" algn="just">
                  <a:lnSpc>
                    <a:spcPct val="120000"/>
                  </a:lnSpc>
                  <a:buNone/>
                </a:pPr>
                <a14:m>
                  <m:oMathPara xmlns:m="http://schemas.openxmlformats.org/officeDocument/2006/math">
                    <m:oMathParaPr>
                      <m:jc m:val="left"/>
                    </m:oMathParaPr>
                    <m:oMath xmlns:m="http://schemas.openxmlformats.org/officeDocument/2006/math">
                      <m:sSub>
                        <m:sSubPr>
                          <m:ctrlPr>
                            <a:rPr lang="en-PK" sz="2200" i="1">
                              <a:latin typeface="Cambria Math" panose="02040503050406030204" pitchFamily="18" charset="0"/>
                            </a:rPr>
                          </m:ctrlPr>
                        </m:sSubPr>
                        <m:e>
                          <m:r>
                            <a:rPr lang="en-US" sz="2200" i="1">
                              <a:latin typeface="Cambria Math" panose="02040503050406030204" pitchFamily="18" charset="0"/>
                            </a:rPr>
                            <m:t>𝜃</m:t>
                          </m:r>
                        </m:e>
                        <m:sub>
                          <m:r>
                            <m:rPr>
                              <m:nor/>
                            </m:rPr>
                            <a:rPr lang="en-US" sz="2200"/>
                            <m:t>final</m:t>
                          </m:r>
                        </m:sub>
                      </m:sSub>
                      <m:r>
                        <a:rPr lang="en-US" sz="2200" i="1">
                          <a:latin typeface="Cambria Math" panose="02040503050406030204" pitchFamily="18" charset="0"/>
                        </a:rPr>
                        <m:t>=</m:t>
                      </m:r>
                      <m:r>
                        <a:rPr lang="en-US" sz="2200" i="1">
                          <a:latin typeface="Cambria Math" panose="02040503050406030204" pitchFamily="18" charset="0"/>
                        </a:rPr>
                        <m:t>𝛼</m:t>
                      </m:r>
                      <m:r>
                        <a:rPr lang="en-US" sz="2200" i="1">
                          <a:latin typeface="Cambria Math" panose="02040503050406030204" pitchFamily="18" charset="0"/>
                        </a:rPr>
                        <m:t>⋅</m:t>
                      </m:r>
                      <m:sSub>
                        <m:sSubPr>
                          <m:ctrlPr>
                            <a:rPr lang="en-PK" sz="2200" i="1">
                              <a:latin typeface="Cambria Math" panose="02040503050406030204" pitchFamily="18" charset="0"/>
                            </a:rPr>
                          </m:ctrlPr>
                        </m:sSubPr>
                        <m:e>
                          <m:r>
                            <a:rPr lang="en-US" sz="2200" i="1">
                              <a:latin typeface="Cambria Math" panose="02040503050406030204" pitchFamily="18" charset="0"/>
                            </a:rPr>
                            <m:t>𝜃</m:t>
                          </m:r>
                        </m:e>
                        <m:sub>
                          <m:r>
                            <m:rPr>
                              <m:nor/>
                            </m:rPr>
                            <a:rPr lang="en-US" sz="2200"/>
                            <m:t>gyro</m:t>
                          </m:r>
                        </m:sub>
                      </m:sSub>
                      <m:r>
                        <a:rPr lang="en-US" sz="2200" i="1">
                          <a:latin typeface="Cambria Math" panose="02040503050406030204" pitchFamily="18" charset="0"/>
                        </a:rPr>
                        <m:t>+(1−</m:t>
                      </m:r>
                      <m:r>
                        <a:rPr lang="en-US" sz="2200" i="1">
                          <a:latin typeface="Cambria Math" panose="02040503050406030204" pitchFamily="18" charset="0"/>
                        </a:rPr>
                        <m:t>𝛼</m:t>
                      </m:r>
                      <m:r>
                        <a:rPr lang="en-US" sz="2200" i="1">
                          <a:latin typeface="Cambria Math" panose="02040503050406030204" pitchFamily="18" charset="0"/>
                        </a:rPr>
                        <m:t>)⋅</m:t>
                      </m:r>
                      <m:sSub>
                        <m:sSubPr>
                          <m:ctrlPr>
                            <a:rPr lang="en-PK" sz="2200" i="1">
                              <a:latin typeface="Cambria Math" panose="02040503050406030204" pitchFamily="18" charset="0"/>
                            </a:rPr>
                          </m:ctrlPr>
                        </m:sSubPr>
                        <m:e>
                          <m:r>
                            <a:rPr lang="en-US" sz="2200" i="1">
                              <a:latin typeface="Cambria Math" panose="02040503050406030204" pitchFamily="18" charset="0"/>
                            </a:rPr>
                            <m:t>𝜃</m:t>
                          </m:r>
                        </m:e>
                        <m:sub>
                          <m:r>
                            <m:rPr>
                              <m:nor/>
                            </m:rPr>
                            <a:rPr lang="en-US" sz="2200"/>
                            <m:t>acc</m:t>
                          </m:r>
                        </m:sub>
                      </m:sSub>
                      <m:r>
                        <a:rPr lang="en-US" sz="2200" i="1">
                          <a:latin typeface="Cambria Math" panose="02040503050406030204" pitchFamily="18" charset="0"/>
                        </a:rPr>
                        <m:t>𝑢</m:t>
                      </m:r>
                      <m:r>
                        <a:rPr lang="en-US" sz="2200" i="1">
                          <a:latin typeface="Cambria Math" panose="02040503050406030204" pitchFamily="18" charset="0"/>
                        </a:rPr>
                        <m:t>(</m:t>
                      </m:r>
                      <m:r>
                        <a:rPr lang="en-US" sz="2200" i="1">
                          <a:latin typeface="Cambria Math" panose="02040503050406030204" pitchFamily="18" charset="0"/>
                        </a:rPr>
                        <m:t>𝑡</m:t>
                      </m:r>
                      <m:r>
                        <a:rPr lang="en-US" sz="2200" i="1">
                          <a:latin typeface="Cambria Math" panose="02040503050406030204" pitchFamily="18" charset="0"/>
                        </a:rPr>
                        <m:t>=</m:t>
                      </m:r>
                      <m:sSub>
                        <m:sSubPr>
                          <m:ctrlPr>
                            <a:rPr lang="en-PK" sz="2200" i="1">
                              <a:latin typeface="Cambria Math" panose="02040503050406030204" pitchFamily="18" charset="0"/>
                            </a:rPr>
                          </m:ctrlPr>
                        </m:sSubPr>
                        <m:e>
                          <m:r>
                            <a:rPr lang="en-US" sz="2200" i="1">
                              <a:latin typeface="Cambria Math" panose="02040503050406030204" pitchFamily="18" charset="0"/>
                            </a:rPr>
                            <m:t>𝐾</m:t>
                          </m:r>
                        </m:e>
                        <m:sub>
                          <m:r>
                            <a:rPr lang="en-US" sz="2200" i="1">
                              <a:latin typeface="Cambria Math" panose="02040503050406030204" pitchFamily="18" charset="0"/>
                            </a:rPr>
                            <m:t>𝑝</m:t>
                          </m:r>
                        </m:sub>
                      </m:sSub>
                      <m:r>
                        <a:rPr lang="en-US" sz="2200" i="1">
                          <a:latin typeface="Cambria Math" panose="02040503050406030204" pitchFamily="18" charset="0"/>
                        </a:rPr>
                        <m:t>⋅</m:t>
                      </m:r>
                      <m:r>
                        <a:rPr lang="en-US" sz="2200" i="1">
                          <a:latin typeface="Cambria Math" panose="02040503050406030204" pitchFamily="18" charset="0"/>
                        </a:rPr>
                        <m:t>𝑒</m:t>
                      </m:r>
                      <m:r>
                        <a:rPr lang="en-US" sz="2200" i="1">
                          <a:latin typeface="Cambria Math" panose="02040503050406030204" pitchFamily="18" charset="0"/>
                        </a:rPr>
                        <m:t>(</m:t>
                      </m:r>
                      <m:r>
                        <a:rPr lang="en-US" sz="2200" i="1">
                          <a:latin typeface="Cambria Math" panose="02040503050406030204" pitchFamily="18" charset="0"/>
                        </a:rPr>
                        <m:t>𝑡</m:t>
                      </m:r>
                      <m:r>
                        <a:rPr lang="en-US" sz="2200" i="1">
                          <a:latin typeface="Cambria Math" panose="02040503050406030204" pitchFamily="18" charset="0"/>
                        </a:rPr>
                        <m:t>)+</m:t>
                      </m:r>
                      <m:sSub>
                        <m:sSubPr>
                          <m:ctrlPr>
                            <a:rPr lang="en-PK" sz="2200" i="1">
                              <a:latin typeface="Cambria Math" panose="02040503050406030204" pitchFamily="18" charset="0"/>
                            </a:rPr>
                          </m:ctrlPr>
                        </m:sSubPr>
                        <m:e>
                          <m:r>
                            <a:rPr lang="en-US" sz="2200" i="1">
                              <a:latin typeface="Cambria Math" panose="02040503050406030204" pitchFamily="18" charset="0"/>
                            </a:rPr>
                            <m:t>𝐾</m:t>
                          </m:r>
                        </m:e>
                        <m:sub>
                          <m:r>
                            <a:rPr lang="en-US" sz="2200" i="1">
                              <a:latin typeface="Cambria Math" panose="02040503050406030204" pitchFamily="18" charset="0"/>
                            </a:rPr>
                            <m:t>𝑖</m:t>
                          </m:r>
                        </m:sub>
                      </m:sSub>
                      <m:r>
                        <a:rPr lang="en-US" sz="2200" i="1">
                          <a:latin typeface="Cambria Math" panose="02040503050406030204" pitchFamily="18" charset="0"/>
                        </a:rPr>
                        <m:t>⋅∫</m:t>
                      </m:r>
                      <m:r>
                        <a:rPr lang="en-US" sz="2200" i="1">
                          <a:latin typeface="Cambria Math" panose="02040503050406030204" pitchFamily="18" charset="0"/>
                        </a:rPr>
                        <m:t>𝑒</m:t>
                      </m:r>
                      <m:r>
                        <a:rPr lang="en-US" sz="2200" i="1">
                          <a:latin typeface="Cambria Math" panose="02040503050406030204" pitchFamily="18" charset="0"/>
                        </a:rPr>
                        <m:t>(</m:t>
                      </m:r>
                      <m:r>
                        <a:rPr lang="en-US" sz="2200" i="1">
                          <a:latin typeface="Cambria Math" panose="02040503050406030204" pitchFamily="18" charset="0"/>
                        </a:rPr>
                        <m:t>𝑡</m:t>
                      </m:r>
                      <m:r>
                        <a:rPr lang="en-US" sz="2200" i="1">
                          <a:latin typeface="Cambria Math" panose="02040503050406030204" pitchFamily="18" charset="0"/>
                        </a:rPr>
                        <m:t>)</m:t>
                      </m:r>
                      <m:r>
                        <m:rPr>
                          <m:nor/>
                        </m:rPr>
                        <a:rPr lang="en-US" sz="2200"/>
                        <m:t> </m:t>
                      </m:r>
                      <m:r>
                        <a:rPr lang="en-US" sz="2200" i="1">
                          <a:latin typeface="Cambria Math" panose="02040503050406030204" pitchFamily="18" charset="0"/>
                        </a:rPr>
                        <m:t>𝑑𝑡</m:t>
                      </m:r>
                      <m:r>
                        <a:rPr lang="en-US" sz="2200" i="1">
                          <a:latin typeface="Cambria Math" panose="02040503050406030204" pitchFamily="18" charset="0"/>
                        </a:rPr>
                        <m:t>+</m:t>
                      </m:r>
                      <m:sSub>
                        <m:sSubPr>
                          <m:ctrlPr>
                            <a:rPr lang="en-PK" sz="2200" i="1">
                              <a:latin typeface="Cambria Math" panose="02040503050406030204" pitchFamily="18" charset="0"/>
                            </a:rPr>
                          </m:ctrlPr>
                        </m:sSubPr>
                        <m:e>
                          <m:r>
                            <a:rPr lang="en-US" sz="2200" i="1">
                              <a:latin typeface="Cambria Math" panose="02040503050406030204" pitchFamily="18" charset="0"/>
                            </a:rPr>
                            <m:t>𝐾</m:t>
                          </m:r>
                        </m:e>
                        <m:sub>
                          <m:r>
                            <a:rPr lang="en-US" sz="2200" i="1">
                              <a:latin typeface="Cambria Math" panose="02040503050406030204" pitchFamily="18" charset="0"/>
                            </a:rPr>
                            <m:t>𝑑</m:t>
                          </m:r>
                        </m:sub>
                      </m:sSub>
                      <m:r>
                        <a:rPr lang="en-US" sz="2200" i="1">
                          <a:latin typeface="Cambria Math" panose="02040503050406030204" pitchFamily="18" charset="0"/>
                        </a:rPr>
                        <m:t>⋅</m:t>
                      </m:r>
                      <m:f>
                        <m:fPr>
                          <m:ctrlPr>
                            <a:rPr lang="en-PK" sz="2200" i="1">
                              <a:latin typeface="Cambria Math" panose="02040503050406030204" pitchFamily="18" charset="0"/>
                            </a:rPr>
                          </m:ctrlPr>
                        </m:fPr>
                        <m:num>
                          <m:r>
                            <a:rPr lang="en-US" sz="2200" i="1">
                              <a:latin typeface="Cambria Math" panose="02040503050406030204" pitchFamily="18" charset="0"/>
                            </a:rPr>
                            <m:t>𝑑𝑒</m:t>
                          </m:r>
                          <m:r>
                            <a:rPr lang="en-US" sz="2200" i="1">
                              <a:latin typeface="Cambria Math" panose="02040503050406030204" pitchFamily="18" charset="0"/>
                            </a:rPr>
                            <m:t>(</m:t>
                          </m:r>
                          <m:r>
                            <a:rPr lang="en-US" sz="2200" i="1">
                              <a:latin typeface="Cambria Math" panose="02040503050406030204" pitchFamily="18" charset="0"/>
                            </a:rPr>
                            <m:t>𝑡</m:t>
                          </m:r>
                          <m:r>
                            <a:rPr lang="en-US" sz="2200" i="1">
                              <a:latin typeface="Cambria Math" panose="02040503050406030204" pitchFamily="18" charset="0"/>
                            </a:rPr>
                            <m:t>)</m:t>
                          </m:r>
                        </m:num>
                        <m:den>
                          <m:r>
                            <a:rPr lang="en-US" sz="2200" i="1">
                              <a:latin typeface="Cambria Math" panose="02040503050406030204" pitchFamily="18" charset="0"/>
                            </a:rPr>
                            <m:t>𝑑𝑡</m:t>
                          </m:r>
                        </m:den>
                      </m:f>
                    </m:oMath>
                  </m:oMathPara>
                </a14:m>
                <a:endParaRPr lang="en-US" sz="2200" dirty="0"/>
              </a:p>
              <a:p>
                <a:pPr marL="0" indent="0" algn="just">
                  <a:lnSpc>
                    <a:spcPct val="120000"/>
                  </a:lnSpc>
                  <a:buNone/>
                </a:pPr>
                <a14:m>
                  <m:oMathPara xmlns:m="http://schemas.openxmlformats.org/officeDocument/2006/math">
                    <m:oMathParaPr>
                      <m:jc m:val="left"/>
                    </m:oMathParaPr>
                    <m:oMath xmlns:m="http://schemas.openxmlformats.org/officeDocument/2006/math">
                      <m:r>
                        <a:rPr lang="en-US" sz="2200" i="1">
                          <a:latin typeface="Cambria Math" panose="02040503050406030204" pitchFamily="18" charset="0"/>
                        </a:rPr>
                        <m:t>𝑒</m:t>
                      </m:r>
                      <m:r>
                        <a:rPr lang="en-US" sz="2200" i="1">
                          <a:latin typeface="Cambria Math" panose="02040503050406030204" pitchFamily="18" charset="0"/>
                        </a:rPr>
                        <m:t>(</m:t>
                      </m:r>
                      <m:r>
                        <a:rPr lang="en-US" sz="2200" i="1">
                          <a:latin typeface="Cambria Math" panose="02040503050406030204" pitchFamily="18" charset="0"/>
                        </a:rPr>
                        <m:t>𝑡</m:t>
                      </m:r>
                      <m:r>
                        <a:rPr lang="en-US" sz="2200" i="1">
                          <a:latin typeface="Cambria Math" panose="02040503050406030204" pitchFamily="18" charset="0"/>
                        </a:rPr>
                        <m:t>)=</m:t>
                      </m:r>
                      <m:sSub>
                        <m:sSubPr>
                          <m:ctrlPr>
                            <a:rPr lang="en-PK" sz="2200" i="1">
                              <a:latin typeface="Cambria Math" panose="02040503050406030204" pitchFamily="18" charset="0"/>
                            </a:rPr>
                          </m:ctrlPr>
                        </m:sSubPr>
                        <m:e>
                          <m:r>
                            <a:rPr lang="en-US" sz="2200" i="1">
                              <a:latin typeface="Cambria Math" panose="02040503050406030204" pitchFamily="18" charset="0"/>
                            </a:rPr>
                            <m:t>𝜃</m:t>
                          </m:r>
                        </m:e>
                        <m:sub>
                          <m:r>
                            <m:rPr>
                              <m:nor/>
                            </m:rPr>
                            <a:rPr lang="en-US" sz="2200"/>
                            <m:t>desired</m:t>
                          </m:r>
                        </m:sub>
                      </m:sSub>
                      <m:r>
                        <a:rPr lang="en-US" sz="2200" i="1">
                          <a:latin typeface="Cambria Math" panose="02040503050406030204" pitchFamily="18" charset="0"/>
                        </a:rPr>
                        <m:t>−</m:t>
                      </m:r>
                      <m:sSub>
                        <m:sSubPr>
                          <m:ctrlPr>
                            <a:rPr lang="en-PK" sz="2200" i="1">
                              <a:latin typeface="Cambria Math" panose="02040503050406030204" pitchFamily="18" charset="0"/>
                            </a:rPr>
                          </m:ctrlPr>
                        </m:sSubPr>
                        <m:e>
                          <m:r>
                            <a:rPr lang="en-US" sz="2200" i="1">
                              <a:latin typeface="Cambria Math" panose="02040503050406030204" pitchFamily="18" charset="0"/>
                            </a:rPr>
                            <m:t>𝜃</m:t>
                          </m:r>
                        </m:e>
                        <m:sub>
                          <m:r>
                            <m:rPr>
                              <m:nor/>
                            </m:rPr>
                            <a:rPr lang="en-US" sz="2200"/>
                            <m:t>measured</m:t>
                          </m:r>
                        </m:sub>
                      </m:sSub>
                    </m:oMath>
                  </m:oMathPara>
                </a14:m>
                <a:endParaRPr lang="en-PK" sz="2200" dirty="0"/>
              </a:p>
              <a:p>
                <a:pPr marL="0" indent="0" algn="just">
                  <a:lnSpc>
                    <a:spcPct val="120000"/>
                  </a:lnSpc>
                  <a:buNone/>
                </a:pPr>
                <a:endParaRPr lang="en-US" sz="2000" kern="100" dirty="0">
                  <a:ea typeface="Aptos"/>
                  <a:cs typeface="Times New Roman" panose="02020603050405020304" pitchFamily="18" charset="0"/>
                </a:endParaRPr>
              </a:p>
              <a:p>
                <a:pPr marL="0" indent="0" algn="just">
                  <a:lnSpc>
                    <a:spcPct val="120000"/>
                  </a:lnSpc>
                  <a:buNone/>
                </a:pPr>
                <a:endParaRPr lang="en-PK" sz="2000" b="1" kern="100" dirty="0">
                  <a:latin typeface="Times New Roman" panose="02020603050405020304" pitchFamily="18" charset="0"/>
                  <a:ea typeface="Aptos"/>
                  <a:cs typeface="Times New Roman" panose="02020603050405020304" pitchFamily="18" charset="0"/>
                </a:endParaRPr>
              </a:p>
            </p:txBody>
          </p:sp>
        </mc:Choice>
        <mc:Fallback xmlns="">
          <p:sp>
            <p:nvSpPr>
              <p:cNvPr id="11" name="Content Placeholder 2">
                <a:extLst>
                  <a:ext uri="{FF2B5EF4-FFF2-40B4-BE49-F238E27FC236}">
                    <a16:creationId xmlns:a16="http://schemas.microsoft.com/office/drawing/2014/main" id="{60232E99-64E5-2ADC-E5F3-54A75B0FC636}"/>
                  </a:ext>
                </a:extLst>
              </p:cNvPr>
              <p:cNvSpPr>
                <a:spLocks noGrp="1" noRot="1" noChangeAspect="1" noMove="1" noResize="1" noEditPoints="1" noAdjustHandles="1" noChangeArrowheads="1" noChangeShapeType="1" noTextEdit="1"/>
              </p:cNvSpPr>
              <p:nvPr>
                <p:ph idx="1"/>
              </p:nvPr>
            </p:nvSpPr>
            <p:spPr>
              <a:xfrm>
                <a:off x="160969" y="2845460"/>
                <a:ext cx="8583638" cy="3248525"/>
              </a:xfrm>
              <a:blipFill>
                <a:blip r:embed="rId3"/>
                <a:stretch>
                  <a:fillRect l="-639" r="-710"/>
                </a:stretch>
              </a:blipFill>
            </p:spPr>
            <p:txBody>
              <a:bodyPr/>
              <a:lstStyle/>
              <a:p>
                <a:r>
                  <a:rPr lang="en-PK">
                    <a:noFill/>
                  </a:rPr>
                  <a:t> </a:t>
                </a:r>
              </a:p>
            </p:txBody>
          </p:sp>
        </mc:Fallback>
      </mc:AlternateContent>
      <p:sp>
        <p:nvSpPr>
          <p:cNvPr id="3" name="TextBox 2">
            <a:extLst>
              <a:ext uri="{FF2B5EF4-FFF2-40B4-BE49-F238E27FC236}">
                <a16:creationId xmlns:a16="http://schemas.microsoft.com/office/drawing/2014/main" id="{90489B20-0AB6-FDA0-8717-F8EA52526C12}"/>
              </a:ext>
            </a:extLst>
          </p:cNvPr>
          <p:cNvSpPr txBox="1"/>
          <p:nvPr/>
        </p:nvSpPr>
        <p:spPr>
          <a:xfrm>
            <a:off x="240930" y="2326447"/>
            <a:ext cx="5855070" cy="461665"/>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Inertial Measurement Unit (LSM9DS1)</a:t>
            </a:r>
            <a:endParaRPr lang="en-PK" sz="2400" b="1" dirty="0">
              <a:latin typeface="Times New Roman" panose="02020603050405020304" pitchFamily="18" charset="0"/>
              <a:cs typeface="Times New Roman" panose="02020603050405020304" pitchFamily="18" charset="0"/>
            </a:endParaRPr>
          </a:p>
        </p:txBody>
      </p:sp>
      <p:pic>
        <p:nvPicPr>
          <p:cNvPr id="1026" name="Picture 2" descr="LSM9DS1 - 9DoF IMU - 3-axis accelerometer Botland - Robotic Shop">
            <a:extLst>
              <a:ext uri="{FF2B5EF4-FFF2-40B4-BE49-F238E27FC236}">
                <a16:creationId xmlns:a16="http://schemas.microsoft.com/office/drawing/2014/main" id="{C990C0C3-0DF6-BA14-22F8-C66F8EA00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3253" y="239345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4C3B204-F668-5876-9217-A64720610FC0}"/>
              </a:ext>
            </a:extLst>
          </p:cNvPr>
          <p:cNvSpPr txBox="1"/>
          <p:nvPr/>
        </p:nvSpPr>
        <p:spPr>
          <a:xfrm>
            <a:off x="8655394" y="4889201"/>
            <a:ext cx="3558539" cy="369332"/>
          </a:xfrm>
          <a:prstGeom prst="rect">
            <a:avLst/>
          </a:prstGeom>
          <a:noFill/>
        </p:spPr>
        <p:txBody>
          <a:bodyPr wrap="square" rtlCol="0">
            <a:spAutoFit/>
          </a:bodyPr>
          <a:lstStyle/>
          <a:p>
            <a:pPr algn="ctr"/>
            <a:r>
              <a:rPr lang="en-US" dirty="0"/>
              <a:t>Figure 6 : IMU Sensor (LSM9DS1)</a:t>
            </a:r>
          </a:p>
        </p:txBody>
      </p:sp>
      <p:pic>
        <p:nvPicPr>
          <p:cNvPr id="8" name="Picture 2" descr="problem Icon - Free PNG &amp; SVG 3194176 - Noun Project">
            <a:extLst>
              <a:ext uri="{FF2B5EF4-FFF2-40B4-BE49-F238E27FC236}">
                <a16:creationId xmlns:a16="http://schemas.microsoft.com/office/drawing/2014/main" id="{AB6761A1-70FC-04B6-56C4-C3CB8350F11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rot="15956119">
            <a:off x="8784157" y="12995628"/>
            <a:ext cx="3766816" cy="3766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025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C66262-EEC7-EAB5-CDC3-0DBF660C373F}"/>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8" name="TextBox 7">
            <a:extLst>
              <a:ext uri="{FF2B5EF4-FFF2-40B4-BE49-F238E27FC236}">
                <a16:creationId xmlns:a16="http://schemas.microsoft.com/office/drawing/2014/main" id="{075AC9D1-A936-2351-C504-32E540019425}"/>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latin typeface="Carlito"/>
              </a:rPr>
              <a:t>FYP- Presentation</a:t>
            </a:r>
            <a:endParaRPr lang="en-GB" sz="1400" b="1" dirty="0"/>
          </a:p>
        </p:txBody>
      </p:sp>
      <p:sp>
        <p:nvSpPr>
          <p:cNvPr id="2" name="Slide Number Placeholder 1">
            <a:extLst>
              <a:ext uri="{FF2B5EF4-FFF2-40B4-BE49-F238E27FC236}">
                <a16:creationId xmlns:a16="http://schemas.microsoft.com/office/drawing/2014/main" id="{EC4BE38D-B107-B3EC-7DF1-5A00E178D615}"/>
              </a:ext>
            </a:extLst>
          </p:cNvPr>
          <p:cNvSpPr>
            <a:spLocks noGrp="1"/>
          </p:cNvSpPr>
          <p:nvPr>
            <p:ph type="sldNum" sz="quarter" idx="12"/>
          </p:nvPr>
        </p:nvSpPr>
        <p:spPr>
          <a:xfrm>
            <a:off x="9312965" y="6492875"/>
            <a:ext cx="2743200" cy="365125"/>
          </a:xfrm>
        </p:spPr>
        <p:txBody>
          <a:bodyPr/>
          <a:lstStyle/>
          <a:p>
            <a:r>
              <a:rPr lang="en-GB" b="1" dirty="0"/>
              <a:t>1</a:t>
            </a:r>
          </a:p>
        </p:txBody>
      </p:sp>
      <p:sp>
        <p:nvSpPr>
          <p:cNvPr id="3" name="TextBox 2">
            <a:extLst>
              <a:ext uri="{FF2B5EF4-FFF2-40B4-BE49-F238E27FC236}">
                <a16:creationId xmlns:a16="http://schemas.microsoft.com/office/drawing/2014/main" id="{54373635-38D1-9028-DECE-4E8932FB6312}"/>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graphicFrame>
        <p:nvGraphicFramePr>
          <p:cNvPr id="12" name="Table 12">
            <a:extLst>
              <a:ext uri="{FF2B5EF4-FFF2-40B4-BE49-F238E27FC236}">
                <a16:creationId xmlns:a16="http://schemas.microsoft.com/office/drawing/2014/main" id="{E3548A48-B76E-9D6D-4067-B4E2556E8730}"/>
              </a:ext>
            </a:extLst>
          </p:cNvPr>
          <p:cNvGraphicFramePr>
            <a:graphicFrameLocks noGrp="1"/>
          </p:cNvGraphicFramePr>
          <p:nvPr>
            <p:extLst>
              <p:ext uri="{D42A27DB-BD31-4B8C-83A1-F6EECF244321}">
                <p14:modId xmlns:p14="http://schemas.microsoft.com/office/powerpoint/2010/main" val="3215401383"/>
              </p:ext>
            </p:extLst>
          </p:nvPr>
        </p:nvGraphicFramePr>
        <p:xfrm>
          <a:off x="0" y="6091335"/>
          <a:ext cx="12192000" cy="43691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178014290"/>
                    </a:ext>
                  </a:extLst>
                </a:gridCol>
                <a:gridCol w="3048000">
                  <a:extLst>
                    <a:ext uri="{9D8B030D-6E8A-4147-A177-3AD203B41FA5}">
                      <a16:colId xmlns:a16="http://schemas.microsoft.com/office/drawing/2014/main" val="3640770110"/>
                    </a:ext>
                  </a:extLst>
                </a:gridCol>
                <a:gridCol w="2024743">
                  <a:extLst>
                    <a:ext uri="{9D8B030D-6E8A-4147-A177-3AD203B41FA5}">
                      <a16:colId xmlns:a16="http://schemas.microsoft.com/office/drawing/2014/main" val="3317155693"/>
                    </a:ext>
                  </a:extLst>
                </a:gridCol>
                <a:gridCol w="4071257">
                  <a:extLst>
                    <a:ext uri="{9D8B030D-6E8A-4147-A177-3AD203B41FA5}">
                      <a16:colId xmlns:a16="http://schemas.microsoft.com/office/drawing/2014/main" val="531148301"/>
                    </a:ext>
                  </a:extLst>
                </a:gridCol>
              </a:tblGrid>
              <a:tr h="436915">
                <a:tc>
                  <a:txBody>
                    <a:bodyPr/>
                    <a:lstStyle/>
                    <a:p>
                      <a:r>
                        <a:rPr lang="en-US" dirty="0"/>
                        <a:t>Supervised By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dirty="0"/>
                        <a:t>Sir Qazi Zia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r>
                        <a:rPr lang="en-US" dirty="0"/>
                        <a:t>Co-Supervised By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Times New Roman" panose="02020603050405020304" pitchFamily="18" charset="0"/>
                          <a:cs typeface="Times New Roman" panose="02020603050405020304" pitchFamily="18" charset="0"/>
                        </a:rPr>
                        <a:t>Sir Yasir Muhammad &amp; Sir Aurangzeb</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4271766433"/>
                  </a:ext>
                </a:extLst>
              </a:tr>
            </a:tbl>
          </a:graphicData>
        </a:graphic>
      </p:graphicFrame>
      <p:sp>
        <p:nvSpPr>
          <p:cNvPr id="13" name="TextBox 12">
            <a:extLst>
              <a:ext uri="{FF2B5EF4-FFF2-40B4-BE49-F238E27FC236}">
                <a16:creationId xmlns:a16="http://schemas.microsoft.com/office/drawing/2014/main" id="{E58DC191-E5F0-41AB-0AD9-097E3E8D27BF}"/>
              </a:ext>
            </a:extLst>
          </p:cNvPr>
          <p:cNvSpPr txBox="1"/>
          <p:nvPr/>
        </p:nvSpPr>
        <p:spPr>
          <a:xfrm>
            <a:off x="5648178" y="3003452"/>
            <a:ext cx="914400" cy="914400"/>
          </a:xfrm>
          <a:prstGeom prst="rect">
            <a:avLst/>
          </a:prstGeom>
          <a:noFill/>
        </p:spPr>
        <p:txBody>
          <a:bodyPr wrap="square" rtlCol="0">
            <a:spAutoFit/>
          </a:bodyPr>
          <a:lstStyle/>
          <a:p>
            <a:endParaRPr lang="en-US" dirty="0"/>
          </a:p>
        </p:txBody>
      </p:sp>
      <p:sp>
        <p:nvSpPr>
          <p:cNvPr id="14" name="TextBox 13">
            <a:extLst>
              <a:ext uri="{FF2B5EF4-FFF2-40B4-BE49-F238E27FC236}">
                <a16:creationId xmlns:a16="http://schemas.microsoft.com/office/drawing/2014/main" id="{2A2FD639-E0EC-A483-8FFF-8FA11BCBDC11}"/>
              </a:ext>
            </a:extLst>
          </p:cNvPr>
          <p:cNvSpPr txBox="1"/>
          <p:nvPr/>
        </p:nvSpPr>
        <p:spPr>
          <a:xfrm>
            <a:off x="5648178" y="3003452"/>
            <a:ext cx="914400" cy="914400"/>
          </a:xfrm>
          <a:prstGeom prst="rect">
            <a:avLst/>
          </a:prstGeom>
          <a:noFill/>
        </p:spPr>
        <p:txBody>
          <a:bodyPr wrap="square" rtlCol="0">
            <a:spAutoFit/>
          </a:bodyPr>
          <a:lstStyle/>
          <a:p>
            <a:endParaRPr lang="en-US" dirty="0"/>
          </a:p>
        </p:txBody>
      </p:sp>
      <p:graphicFrame>
        <p:nvGraphicFramePr>
          <p:cNvPr id="18" name="Table 18">
            <a:extLst>
              <a:ext uri="{FF2B5EF4-FFF2-40B4-BE49-F238E27FC236}">
                <a16:creationId xmlns:a16="http://schemas.microsoft.com/office/drawing/2014/main" id="{728C4C90-7EA7-8F44-4554-495C74329F6A}"/>
              </a:ext>
            </a:extLst>
          </p:cNvPr>
          <p:cNvGraphicFramePr>
            <a:graphicFrameLocks noGrp="1"/>
          </p:cNvGraphicFramePr>
          <p:nvPr>
            <p:extLst>
              <p:ext uri="{D42A27DB-BD31-4B8C-83A1-F6EECF244321}">
                <p14:modId xmlns:p14="http://schemas.microsoft.com/office/powerpoint/2010/main" val="3002955790"/>
              </p:ext>
            </p:extLst>
          </p:nvPr>
        </p:nvGraphicFramePr>
        <p:xfrm>
          <a:off x="1992735" y="4238883"/>
          <a:ext cx="7588156" cy="1493520"/>
        </p:xfrm>
        <a:graphic>
          <a:graphicData uri="http://schemas.openxmlformats.org/drawingml/2006/table">
            <a:tbl>
              <a:tblPr firstRow="1" bandRow="1">
                <a:tableStyleId>{91EBBBCC-DAD2-459C-BE2E-F6DE35CF9A28}</a:tableStyleId>
              </a:tblPr>
              <a:tblGrid>
                <a:gridCol w="4037532">
                  <a:extLst>
                    <a:ext uri="{9D8B030D-6E8A-4147-A177-3AD203B41FA5}">
                      <a16:colId xmlns:a16="http://schemas.microsoft.com/office/drawing/2014/main" val="2916196998"/>
                    </a:ext>
                  </a:extLst>
                </a:gridCol>
                <a:gridCol w="3550624">
                  <a:extLst>
                    <a:ext uri="{9D8B030D-6E8A-4147-A177-3AD203B41FA5}">
                      <a16:colId xmlns:a16="http://schemas.microsoft.com/office/drawing/2014/main" val="824017278"/>
                    </a:ext>
                  </a:extLst>
                </a:gridCol>
              </a:tblGrid>
              <a:tr h="365465">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latin typeface="Times New Roman" panose="02020603050405020304" pitchFamily="18" charset="0"/>
                          <a:cs typeface="Times New Roman" panose="02020603050405020304" pitchFamily="18" charset="0"/>
                        </a:rPr>
                        <a:t>Project Members</a:t>
                      </a:r>
                      <a:endParaRPr lang="en-US" sz="2000"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79702323"/>
                  </a:ext>
                </a:extLst>
              </a:tr>
              <a:tr h="337352">
                <a:tc>
                  <a:txBody>
                    <a:bodyPr/>
                    <a:lstStyle/>
                    <a:p>
                      <a:pPr marL="0" indent="0" algn="ctr">
                        <a:buNone/>
                      </a:pPr>
                      <a:r>
                        <a:rPr lang="en-US" b="0" dirty="0">
                          <a:latin typeface="Times New Roman" panose="02020603050405020304" pitchFamily="18" charset="0"/>
                          <a:cs typeface="Times New Roman" panose="02020603050405020304" pitchFamily="18" charset="0"/>
                        </a:rPr>
                        <a:t>Mubashar Aslam</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FA21-BEE-002</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3322010"/>
                  </a:ext>
                </a:extLst>
              </a:tr>
              <a:tr h="3373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latin typeface="Palatino Linotype" panose="02040502050505030304" pitchFamily="18" charset="0"/>
                          <a:cs typeface="Times New Roman" panose="02020603050405020304" pitchFamily="18" charset="0"/>
                        </a:rPr>
                        <a:t>Muhammad Aamir</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FA21-BEE-029</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5895694"/>
                  </a:ext>
                </a:extLst>
              </a:tr>
              <a:tr h="3373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cs typeface="Times New Roman" panose="02020603050405020304" pitchFamily="18" charset="0"/>
                        </a:rPr>
                        <a:t>Abdullah Khan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FA21-BEE-005</a:t>
                      </a:r>
                      <a:endParaRPr 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8545408"/>
                  </a:ext>
                </a:extLst>
              </a:tr>
            </a:tbl>
          </a:graphicData>
        </a:graphic>
      </p:graphicFrame>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2088" y="1364974"/>
            <a:ext cx="1700212" cy="1508935"/>
          </a:xfrm>
          <a:prstGeom prst="rect">
            <a:avLst/>
          </a:prstGeom>
        </p:spPr>
      </p:pic>
      <p:sp>
        <p:nvSpPr>
          <p:cNvPr id="10" name="Rectangle 9"/>
          <p:cNvSpPr/>
          <p:nvPr/>
        </p:nvSpPr>
        <p:spPr>
          <a:xfrm>
            <a:off x="177420" y="2923824"/>
            <a:ext cx="11723427" cy="113373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Innovative wearable robotics for enhancing lower limb mobility and function.  </a:t>
            </a:r>
            <a:endParaRPr lang="en-GB" dirty="0"/>
          </a:p>
        </p:txBody>
      </p:sp>
    </p:spTree>
    <p:extLst>
      <p:ext uri="{BB962C8B-B14F-4D97-AF65-F5344CB8AC3E}">
        <p14:creationId xmlns:p14="http://schemas.microsoft.com/office/powerpoint/2010/main" val="38940031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09D8-AFC7-3DF5-02EE-B2147A29A34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Problem Statement</a:t>
            </a:r>
            <a:endParaRPr lang="en-GB"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0B634E-3801-692B-18A2-89D2C506D31F}"/>
              </a:ext>
            </a:extLst>
          </p:cNvPr>
          <p:cNvSpPr>
            <a:spLocks noGrp="1"/>
          </p:cNvSpPr>
          <p:nvPr>
            <p:ph idx="1"/>
          </p:nvPr>
        </p:nvSpPr>
        <p:spPr>
          <a:xfrm>
            <a:off x="513858" y="2520890"/>
            <a:ext cx="6804992" cy="3054391"/>
          </a:xfrm>
        </p:spPr>
        <p:style>
          <a:lnRef idx="2">
            <a:schemeClr val="accent2"/>
          </a:lnRef>
          <a:fillRef idx="1">
            <a:schemeClr val="lt1"/>
          </a:fillRef>
          <a:effectRef idx="0">
            <a:schemeClr val="accent2"/>
          </a:effectRef>
          <a:fontRef idx="minor">
            <a:schemeClr val="dk1"/>
          </a:fontRef>
        </p:style>
        <p:txBody>
          <a:bodyPr>
            <a:normAutofit lnSpcReduction="10000"/>
          </a:bodyPr>
          <a:lstStyle/>
          <a:p>
            <a:pPr algn="just"/>
            <a:r>
              <a:rPr lang="en-US" sz="2000" dirty="0"/>
              <a:t>Many individuals over the age of 60 face significant mobility challenges, often leading to increased dependency on caregivers or becoming bedridden.</a:t>
            </a:r>
          </a:p>
          <a:p>
            <a:pPr marL="0" indent="0" algn="just">
              <a:buNone/>
            </a:pPr>
            <a:endParaRPr lang="en-US" sz="2000" dirty="0"/>
          </a:p>
          <a:p>
            <a:pPr algn="just"/>
            <a:r>
              <a:rPr lang="en-US" sz="2000" dirty="0"/>
              <a:t>Existing mobility devices are typically expensive and primarily used in clinical settings, limiting access for ordinary seniors at home.</a:t>
            </a:r>
          </a:p>
          <a:p>
            <a:pPr marL="0" indent="0" algn="just">
              <a:buNone/>
            </a:pPr>
            <a:endParaRPr lang="en-US" sz="2000" dirty="0"/>
          </a:p>
          <a:p>
            <a:pPr algn="just"/>
            <a:r>
              <a:rPr lang="en-US" sz="2000" dirty="0"/>
              <a:t>This creates a gap in affordable, user-friendly solutions that support independence for the aging population.</a:t>
            </a:r>
          </a:p>
        </p:txBody>
      </p:sp>
      <p:pic>
        <p:nvPicPr>
          <p:cNvPr id="5" name="Picture 4">
            <a:extLst>
              <a:ext uri="{FF2B5EF4-FFF2-40B4-BE49-F238E27FC236}">
                <a16:creationId xmlns:a16="http://schemas.microsoft.com/office/drawing/2014/main" id="{B9D834C1-70CE-F06F-2947-1CCFB87A92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B4683AC7-291A-FDD1-10D6-64AC297E8162}"/>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6F4FFF83-6C4D-EA26-CC43-195B4B43AE5A}"/>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2A98D8E0-8035-21AB-EADA-FF07DD43F7AA}"/>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20</a:t>
            </a:fld>
            <a:endParaRPr lang="en-GB">
              <a:solidFill>
                <a:schemeClr val="bg1"/>
              </a:solidFill>
            </a:endParaRPr>
          </a:p>
        </p:txBody>
      </p:sp>
      <p:sp>
        <p:nvSpPr>
          <p:cNvPr id="10" name="TextBox 9">
            <a:extLst>
              <a:ext uri="{FF2B5EF4-FFF2-40B4-BE49-F238E27FC236}">
                <a16:creationId xmlns:a16="http://schemas.microsoft.com/office/drawing/2014/main" id="{40DFBB58-BBD7-43F2-95DD-3F98414D09E8}"/>
              </a:ext>
            </a:extLst>
          </p:cNvPr>
          <p:cNvSpPr txBox="1"/>
          <p:nvPr/>
        </p:nvSpPr>
        <p:spPr>
          <a:xfrm>
            <a:off x="2667000" y="6858000"/>
            <a:ext cx="6858000" cy="230832"/>
          </a:xfrm>
          <a:prstGeom prst="rect">
            <a:avLst/>
          </a:prstGeom>
          <a:noFill/>
        </p:spPr>
        <p:txBody>
          <a:bodyPr wrap="square" rtlCol="0">
            <a:spAutoFit/>
          </a:bodyPr>
          <a:lstStyle/>
          <a:p>
            <a:r>
              <a:rPr lang="en-US" sz="900">
                <a:hlinkClick r:id="rId3" tooltip="https://owl.excelsior.edu/educator-resources/owl-across-disciplines/owl-across-the-disciplines-grammar-and-usage/"/>
              </a:rPr>
              <a:t>This Photo</a:t>
            </a:r>
            <a:r>
              <a:rPr lang="en-US" sz="900"/>
              <a:t> by Unknown Author is licensed under </a:t>
            </a:r>
            <a:r>
              <a:rPr lang="en-US" sz="900">
                <a:hlinkClick r:id="rId4" tooltip="https://creativecommons.org/licenses/by/3.0/"/>
              </a:rPr>
              <a:t>CC BY</a:t>
            </a:r>
            <a:endParaRPr lang="en-US" sz="900"/>
          </a:p>
        </p:txBody>
      </p:sp>
      <p:pic>
        <p:nvPicPr>
          <p:cNvPr id="1026" name="Picture 2" descr="problem Icon - Free PNG &amp; SVG 3194176 - Noun Project">
            <a:extLst>
              <a:ext uri="{FF2B5EF4-FFF2-40B4-BE49-F238E27FC236}">
                <a16:creationId xmlns:a16="http://schemas.microsoft.com/office/drawing/2014/main" id="{E2C60F0D-D553-5EF8-9A0E-C85946168F6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759263" y="1808465"/>
            <a:ext cx="3766816" cy="37668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0115BE8-6858-F700-BD20-039E4E0B32C9}"/>
              </a:ext>
            </a:extLst>
          </p:cNvPr>
          <p:cNvSpPr txBox="1"/>
          <p:nvPr/>
        </p:nvSpPr>
        <p:spPr>
          <a:xfrm>
            <a:off x="8406460" y="5321365"/>
            <a:ext cx="2977156" cy="369332"/>
          </a:xfrm>
          <a:prstGeom prst="rect">
            <a:avLst/>
          </a:prstGeom>
          <a:noFill/>
        </p:spPr>
        <p:txBody>
          <a:bodyPr wrap="square" rtlCol="0">
            <a:spAutoFit/>
          </a:bodyPr>
          <a:lstStyle/>
          <a:p>
            <a:pPr algn="ctr"/>
            <a:r>
              <a:rPr lang="en-US" dirty="0"/>
              <a:t>Figure 6: Problem statement</a:t>
            </a:r>
          </a:p>
        </p:txBody>
      </p:sp>
      <p:pic>
        <p:nvPicPr>
          <p:cNvPr id="9" name="Picture 8">
            <a:extLst>
              <a:ext uri="{FF2B5EF4-FFF2-40B4-BE49-F238E27FC236}">
                <a16:creationId xmlns:a16="http://schemas.microsoft.com/office/drawing/2014/main" id="{3B36B385-72B1-2EBA-556E-6E8CDDA793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531706">
            <a:off x="21760460" y="2133600"/>
            <a:ext cx="3969741" cy="2590800"/>
          </a:xfrm>
          <a:prstGeom prst="rect">
            <a:avLst/>
          </a:prstGeom>
        </p:spPr>
      </p:pic>
    </p:spTree>
    <p:extLst>
      <p:ext uri="{BB962C8B-B14F-4D97-AF65-F5344CB8AC3E}">
        <p14:creationId xmlns:p14="http://schemas.microsoft.com/office/powerpoint/2010/main" val="3405049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600"/>
                            </p:stCondLst>
                            <p:childTnLst>
                              <p:par>
                                <p:cTn id="9" presetID="22" presetClass="entr" presetSubtype="8" fill="hold" grpId="0" nodeType="afterEffect">
                                  <p:stCondLst>
                                    <p:cond delay="0"/>
                                  </p:stCondLst>
                                  <p:childTnLst>
                                    <p:set>
                                      <p:cBhvr>
                                        <p:cTn id="10" dur="1" fill="hold">
                                          <p:stCondLst>
                                            <p:cond delay="0"/>
                                          </p:stCondLst>
                                        </p:cTn>
                                        <p:tgtEl>
                                          <p:spTgt spid="3">
                                            <p:bg/>
                                          </p:spTgt>
                                        </p:tgtEl>
                                        <p:attrNameLst>
                                          <p:attrName>style.visibility</p:attrName>
                                        </p:attrNameLst>
                                      </p:cBhvr>
                                      <p:to>
                                        <p:strVal val="visible"/>
                                      </p:to>
                                    </p:set>
                                    <p:animEffect transition="in" filter="wipe(left)">
                                      <p:cBhvr>
                                        <p:cTn id="11" dur="500"/>
                                        <p:tgtEl>
                                          <p:spTgt spid="3">
                                            <p:bg/>
                                          </p:spTgt>
                                        </p:tgtEl>
                                      </p:cBhvr>
                                    </p:animEffect>
                                  </p:childTnLst>
                                </p:cTn>
                              </p:par>
                            </p:childTnLst>
                          </p:cTn>
                        </p:par>
                        <p:par>
                          <p:cTn id="12" fill="hold">
                            <p:stCondLst>
                              <p:cond delay="1100"/>
                            </p:stCondLst>
                            <p:childTnLst>
                              <p:par>
                                <p:cTn id="13" presetID="22" presetClass="entr" presetSubtype="8"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childTnLst>
                          </p:cTn>
                        </p:par>
                        <p:par>
                          <p:cTn id="16" fill="hold">
                            <p:stCondLst>
                              <p:cond delay="1600"/>
                            </p:stCondLst>
                            <p:childTnLst>
                              <p:par>
                                <p:cTn id="17" presetID="22" presetClass="entr" presetSubtype="8"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1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09D8-AFC7-3DF5-02EE-B2147A29A34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Objectives</a:t>
            </a:r>
            <a:endParaRPr lang="en-GB" sz="40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80B634E-3801-692B-18A2-89D2C506D31F}"/>
              </a:ext>
            </a:extLst>
          </p:cNvPr>
          <p:cNvSpPr>
            <a:spLocks noGrp="1"/>
          </p:cNvSpPr>
          <p:nvPr>
            <p:ph idx="1"/>
          </p:nvPr>
        </p:nvSpPr>
        <p:spPr>
          <a:xfrm>
            <a:off x="808384" y="2171187"/>
            <a:ext cx="7435503" cy="4293014"/>
          </a:xfrm>
        </p:spPr>
        <p:txBody>
          <a:bodyPr>
            <a:normAutofit/>
          </a:bodyPr>
          <a:lstStyle/>
          <a:p>
            <a:pPr marL="457200" indent="-457200" algn="just">
              <a:lnSpc>
                <a:spcPct val="100000"/>
              </a:lnSpc>
              <a:buFont typeface="+mj-lt"/>
              <a:buAutoNum type="arabicPeriod"/>
            </a:pPr>
            <a:r>
              <a:rPr lang="en-US" sz="1800" dirty="0">
                <a:latin typeface="Times New Roman" panose="02020603050405020304" pitchFamily="18" charset="0"/>
                <a:cs typeface="Times New Roman" panose="02020603050405020304" pitchFamily="18" charset="0"/>
              </a:rPr>
              <a:t>Created </a:t>
            </a:r>
            <a:r>
              <a:rPr lang="en-PK" sz="1800" dirty="0">
                <a:latin typeface="Times New Roman" panose="02020603050405020304" pitchFamily="18" charset="0"/>
                <a:cs typeface="Times New Roman" panose="02020603050405020304" pitchFamily="18" charset="0"/>
              </a:rPr>
              <a:t>a CAD model for a wearable device and mechanical frame that enhances user mobility and independence in daily activities.</a:t>
            </a:r>
            <a:endParaRPr lang="en-US" sz="2400" dirty="0">
              <a:latin typeface="Times New Roman" panose="02020603050405020304" pitchFamily="18" charset="0"/>
              <a:cs typeface="Times New Roman" panose="02020603050405020304" pitchFamily="18" charset="0"/>
            </a:endParaRPr>
          </a:p>
          <a:p>
            <a:pPr marL="457200" indent="-457200" algn="just">
              <a:lnSpc>
                <a:spcPct val="100000"/>
              </a:lnSpc>
              <a:buFont typeface="+mj-lt"/>
              <a:buAutoNum type="arabicPeriod"/>
            </a:pPr>
            <a:r>
              <a:rPr lang="en-GB" sz="1800" dirty="0">
                <a:effectLst/>
                <a:latin typeface="Times New Roman" panose="02020603050405020304" pitchFamily="18" charset="0"/>
                <a:ea typeface="Times New Roman" panose="02020603050405020304" pitchFamily="18" charset="0"/>
              </a:rPr>
              <a:t>To provide a power supply that ensures continuous operation of all components including the sensors, microcontroller. </a:t>
            </a:r>
            <a:r>
              <a:rPr lang="en-GB" sz="1800" dirty="0">
                <a:latin typeface="Times New Roman" panose="02020603050405020304" pitchFamily="18" charset="0"/>
                <a:ea typeface="Times New Roman" panose="02020603050405020304" pitchFamily="18" charset="0"/>
              </a:rPr>
              <a:t>Gear motors</a:t>
            </a:r>
            <a:r>
              <a:rPr lang="en-GB" sz="1800" dirty="0">
                <a:effectLst/>
                <a:latin typeface="Times New Roman" panose="02020603050405020304" pitchFamily="18" charset="0"/>
                <a:ea typeface="Times New Roman" panose="02020603050405020304" pitchFamily="18" charset="0"/>
              </a:rPr>
              <a:t>, and mechanical structure.</a:t>
            </a:r>
          </a:p>
          <a:p>
            <a:pPr marL="457200" indent="-457200" algn="just">
              <a:lnSpc>
                <a:spcPct val="100000"/>
              </a:lnSpc>
              <a:buFont typeface="+mj-lt"/>
              <a:buAutoNum type="arabicPeriod"/>
            </a:pPr>
            <a:r>
              <a:rPr lang="en-GB" sz="1800" dirty="0">
                <a:effectLst/>
                <a:latin typeface="Times New Roman" panose="02020603050405020304" pitchFamily="18" charset="0"/>
                <a:ea typeface="Times New Roman" panose="02020603050405020304" pitchFamily="18" charset="0"/>
              </a:rPr>
              <a:t>To implement a process control system for data acquisition and control actuators to move the limb smoothly and precisely.</a:t>
            </a:r>
          </a:p>
          <a:p>
            <a:pPr marL="457200" indent="-457200" algn="just">
              <a:lnSpc>
                <a:spcPct val="100000"/>
              </a:lnSpc>
              <a:buFont typeface="+mj-lt"/>
              <a:buAutoNum type="arabicPeriod"/>
            </a:pPr>
            <a:r>
              <a:rPr lang="en-GB" sz="1800" dirty="0">
                <a:effectLst/>
                <a:latin typeface="Times New Roman" panose="02020603050405020304" pitchFamily="18" charset="0"/>
                <a:ea typeface="Times New Roman" panose="02020603050405020304" pitchFamily="18" charset="0"/>
              </a:rPr>
              <a:t>To design and construct a mechanical structure (frame and joints) that supports and move the limb effectively.</a:t>
            </a:r>
          </a:p>
          <a:p>
            <a:pPr marL="457200" indent="-457200" algn="just">
              <a:lnSpc>
                <a:spcPct val="100000"/>
              </a:lnSpc>
              <a:buFont typeface="+mj-lt"/>
              <a:buAutoNum type="arabicPeriod"/>
            </a:pPr>
            <a:r>
              <a:rPr lang="en-GB" sz="1800" dirty="0">
                <a:effectLst/>
                <a:latin typeface="Times New Roman" panose="02020603050405020304" pitchFamily="18" charset="0"/>
                <a:ea typeface="Times New Roman" panose="02020603050405020304" pitchFamily="18" charset="0"/>
              </a:rPr>
              <a:t>To incorporate machine learning algorithms to optimize the system's performance by using Proportional </a:t>
            </a:r>
            <a:r>
              <a:rPr lang="en-GB" sz="1800" dirty="0">
                <a:latin typeface="Times New Roman" panose="02020603050405020304" pitchFamily="18" charset="0"/>
                <a:ea typeface="Times New Roman" panose="02020603050405020304" pitchFamily="18" charset="0"/>
              </a:rPr>
              <a:t>integral derivative(PID)</a:t>
            </a:r>
            <a:r>
              <a:rPr lang="en-GB" sz="1800" dirty="0">
                <a:effectLst/>
                <a:latin typeface="Times New Roman" panose="02020603050405020304" pitchFamily="18" charset="0"/>
                <a:ea typeface="Times New Roman" panose="02020603050405020304" pitchFamily="18" charset="0"/>
              </a:rPr>
              <a:t> controller</a:t>
            </a:r>
            <a:r>
              <a:rPr lang="en-GB" sz="1800" dirty="0">
                <a:latin typeface="Times New Roman" panose="02020603050405020304" pitchFamily="18" charset="0"/>
                <a:ea typeface="Times New Roman" panose="02020603050405020304" pitchFamily="18" charset="0"/>
              </a:rPr>
              <a:t> (Optional).</a:t>
            </a:r>
            <a:endParaRPr lang="en-US" sz="2400" dirty="0">
              <a:solidFill>
                <a:prstClr val="black"/>
              </a:solidFill>
              <a:latin typeface="Times New Roman" panose="02020603050405020304" pitchFamily="18" charset="0"/>
              <a:cs typeface="Times New Roman" panose="02020603050405020304" pitchFamily="18" charset="0"/>
            </a:endParaRPr>
          </a:p>
          <a:p>
            <a:pPr marL="457200" indent="-457200" algn="just">
              <a:lnSpc>
                <a:spcPct val="100000"/>
              </a:lnSpc>
              <a:buFont typeface="+mj-lt"/>
              <a:buAutoNum type="arabicPeriod"/>
            </a:pPr>
            <a:endParaRPr lang="en-US" sz="2400" dirty="0">
              <a:solidFill>
                <a:prstClr val="black"/>
              </a:solidFill>
              <a:latin typeface="Times New Roman" panose="02020603050405020304" pitchFamily="18" charset="0"/>
              <a:cs typeface="Times New Roman" panose="02020603050405020304" pitchFamily="18" charset="0"/>
            </a:endParaRPr>
          </a:p>
          <a:p>
            <a:pPr marL="457200" indent="-457200" algn="just">
              <a:lnSpc>
                <a:spcPct val="100000"/>
              </a:lnSpc>
              <a:buFont typeface="+mj-lt"/>
              <a:buAutoNum type="arabicPeriod"/>
            </a:pPr>
            <a:endParaRPr lang="en-US" sz="2400" dirty="0">
              <a:solidFill>
                <a:prstClr val="black"/>
              </a:solidFill>
              <a:latin typeface="Times New Roman" panose="02020603050405020304" pitchFamily="18" charset="0"/>
              <a:cs typeface="Times New Roman" panose="02020603050405020304" pitchFamily="18" charset="0"/>
            </a:endParaRPr>
          </a:p>
          <a:p>
            <a:pPr marL="457200" indent="-457200" algn="just">
              <a:lnSpc>
                <a:spcPct val="100000"/>
              </a:lnSpc>
              <a:buFont typeface="+mj-lt"/>
              <a:buAutoNum type="arabicPeriod"/>
            </a:pPr>
            <a:endParaRPr lang="en-US" sz="2400" dirty="0">
              <a:solidFill>
                <a:prstClr val="black"/>
              </a:solidFill>
              <a:latin typeface="Times New Roman" panose="02020603050405020304" pitchFamily="18" charset="0"/>
              <a:cs typeface="Times New Roman" panose="02020603050405020304" pitchFamily="18" charset="0"/>
            </a:endParaRPr>
          </a:p>
          <a:p>
            <a:pPr marL="457200" indent="-457200" algn="just">
              <a:lnSpc>
                <a:spcPct val="100000"/>
              </a:lnSpc>
              <a:buFont typeface="+mj-lt"/>
              <a:buAutoNum type="arabicPeriod"/>
            </a:pPr>
            <a:endParaRPr lang="en-US" sz="2400" dirty="0">
              <a:solidFill>
                <a:prstClr val="black"/>
              </a:solidFill>
              <a:latin typeface="Times New Roman" panose="02020603050405020304" pitchFamily="18" charset="0"/>
              <a:cs typeface="Times New Roman" panose="02020603050405020304" pitchFamily="18" charset="0"/>
            </a:endParaRPr>
          </a:p>
          <a:p>
            <a:pPr marL="457200" indent="-457200" algn="just">
              <a:lnSpc>
                <a:spcPct val="100000"/>
              </a:lnSpc>
              <a:buFont typeface="+mj-lt"/>
              <a:buAutoNum type="arabicPeriod"/>
            </a:pPr>
            <a:endParaRPr lang="en-US" sz="2400" dirty="0">
              <a:solidFill>
                <a:prstClr val="black"/>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GB"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D834C1-70CE-F06F-2947-1CCFB87A92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B4683AC7-291A-FDD1-10D6-64AC297E8162}"/>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6F4FFF83-6C4D-EA26-CC43-195B4B43AE5A}"/>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2A98D8E0-8035-21AB-EADA-FF07DD43F7AA}"/>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21</a:t>
            </a:fld>
            <a:endParaRPr lang="en-GB">
              <a:solidFill>
                <a:schemeClr val="bg1"/>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2259" y="2667000"/>
            <a:ext cx="3969741" cy="2590800"/>
          </a:xfrm>
          <a:prstGeom prst="rect">
            <a:avLst/>
          </a:prstGeom>
        </p:spPr>
      </p:pic>
      <p:sp>
        <p:nvSpPr>
          <p:cNvPr id="8" name="TextBox 7">
            <a:extLst>
              <a:ext uri="{FF2B5EF4-FFF2-40B4-BE49-F238E27FC236}">
                <a16:creationId xmlns:a16="http://schemas.microsoft.com/office/drawing/2014/main" id="{287507D4-289C-CE7C-3587-971FBEEE2A59}"/>
              </a:ext>
            </a:extLst>
          </p:cNvPr>
          <p:cNvSpPr txBox="1"/>
          <p:nvPr/>
        </p:nvSpPr>
        <p:spPr>
          <a:xfrm>
            <a:off x="8519476" y="5159156"/>
            <a:ext cx="2977156" cy="369332"/>
          </a:xfrm>
          <a:prstGeom prst="rect">
            <a:avLst/>
          </a:prstGeom>
          <a:noFill/>
        </p:spPr>
        <p:txBody>
          <a:bodyPr wrap="square" rtlCol="0">
            <a:spAutoFit/>
          </a:bodyPr>
          <a:lstStyle/>
          <a:p>
            <a:pPr algn="ctr"/>
            <a:r>
              <a:rPr lang="en-US" dirty="0"/>
              <a:t>Figure 6: Objectives</a:t>
            </a:r>
          </a:p>
        </p:txBody>
      </p:sp>
      <p:pic>
        <p:nvPicPr>
          <p:cNvPr id="9" name="Picture 8">
            <a:extLst>
              <a:ext uri="{FF2B5EF4-FFF2-40B4-BE49-F238E27FC236}">
                <a16:creationId xmlns:a16="http://schemas.microsoft.com/office/drawing/2014/main" id="{CECDEDA9-F618-8E3B-4A8D-605D35F39D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189450"/>
            <a:ext cx="12192000" cy="5480807"/>
          </a:xfrm>
          <a:prstGeom prst="rect">
            <a:avLst/>
          </a:prstGeom>
        </p:spPr>
      </p:pic>
    </p:spTree>
    <p:extLst>
      <p:ext uri="{BB962C8B-B14F-4D97-AF65-F5344CB8AC3E}">
        <p14:creationId xmlns:p14="http://schemas.microsoft.com/office/powerpoint/2010/main" val="178524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left)">
                                      <p:cBhvr>
                                        <p:cTn id="15" dur="500"/>
                                        <p:tgtEl>
                                          <p:spTgt spid="3">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wipe(left)">
                                      <p:cBhvr>
                                        <p:cTn id="23" dur="500"/>
                                        <p:tgtEl>
                                          <p:spTgt spid="3">
                                            <p:txEl>
                                              <p:pRg st="3" end="3"/>
                                            </p:txEl>
                                          </p:spTgt>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09D8-AFC7-3DF5-02EE-B2147A29A34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Benefits to society </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D834C1-70CE-F06F-2947-1CCFB87A92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B4683AC7-291A-FDD1-10D6-64AC297E8162}"/>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6F4FFF83-6C4D-EA26-CC43-195B4B43AE5A}"/>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2A98D8E0-8035-21AB-EADA-FF07DD43F7AA}"/>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22</a:t>
            </a:fld>
            <a:endParaRPr lang="en-GB" dirty="0">
              <a:solidFill>
                <a:schemeClr val="bg1"/>
              </a:solidFill>
            </a:endParaRPr>
          </a:p>
        </p:txBody>
      </p:sp>
      <p:sp>
        <p:nvSpPr>
          <p:cNvPr id="46" name="Content Placeholder 2">
            <a:extLst>
              <a:ext uri="{FF2B5EF4-FFF2-40B4-BE49-F238E27FC236}">
                <a16:creationId xmlns:a16="http://schemas.microsoft.com/office/drawing/2014/main" id="{180B634E-3801-692B-18A2-89D2C506D31F}"/>
              </a:ext>
            </a:extLst>
          </p:cNvPr>
          <p:cNvSpPr>
            <a:spLocks noGrp="1"/>
          </p:cNvSpPr>
          <p:nvPr>
            <p:ph idx="1"/>
          </p:nvPr>
        </p:nvSpPr>
        <p:spPr>
          <a:xfrm>
            <a:off x="715617" y="2592450"/>
            <a:ext cx="10136136" cy="2473701"/>
          </a:xfrm>
        </p:spPr>
        <p:txBody>
          <a:bodyPr>
            <a:normAutofit/>
          </a:bodyPr>
          <a:lstStyle/>
          <a:p>
            <a:pPr algn="just">
              <a:lnSpc>
                <a:spcPct val="200000"/>
              </a:lnSpc>
            </a:pPr>
            <a:r>
              <a:rPr lang="en-US" sz="2400" dirty="0">
                <a:latin typeface="Times New Roman" panose="02020603050405020304" pitchFamily="18" charset="0"/>
                <a:cs typeface="Times New Roman" panose="02020603050405020304" pitchFamily="18" charset="0"/>
              </a:rPr>
              <a:t>Helps people with mobility challenges move independently and confidently.</a:t>
            </a:r>
            <a:endParaRPr lang="en-GB" sz="2400" dirty="0">
              <a:latin typeface="Times New Roman" panose="02020603050405020304" pitchFamily="18" charset="0"/>
              <a:cs typeface="Times New Roman" panose="02020603050405020304" pitchFamily="18" charset="0"/>
            </a:endParaRPr>
          </a:p>
          <a:p>
            <a:pPr algn="just">
              <a:lnSpc>
                <a:spcPct val="200000"/>
              </a:lnSpc>
            </a:pPr>
            <a:r>
              <a:rPr lang="en-US" sz="2400" dirty="0">
                <a:latin typeface="Times New Roman" panose="02020603050405020304" pitchFamily="18" charset="0"/>
                <a:cs typeface="Times New Roman" panose="02020603050405020304" pitchFamily="18" charset="0"/>
              </a:rPr>
              <a:t>Allows users to perform daily tasks with greater ease.</a:t>
            </a:r>
            <a:endParaRPr lang="en-GB" sz="2400" dirty="0">
              <a:latin typeface="Times New Roman" panose="02020603050405020304" pitchFamily="18" charset="0"/>
              <a:cs typeface="Times New Roman" panose="02020603050405020304" pitchFamily="18" charset="0"/>
            </a:endParaRPr>
          </a:p>
          <a:p>
            <a:pPr algn="just">
              <a:lnSpc>
                <a:spcPct val="200000"/>
              </a:lnSpc>
            </a:pPr>
            <a:r>
              <a:rPr lang="en-US" sz="2400" dirty="0">
                <a:latin typeface="Times New Roman" panose="02020603050405020304" pitchFamily="18" charset="0"/>
                <a:cs typeface="Times New Roman" panose="02020603050405020304" pitchFamily="18" charset="0"/>
              </a:rPr>
              <a:t>Gives users more freedom, reducing stress on caregivers significantly.</a:t>
            </a:r>
            <a:endParaRPr lang="en-GB" sz="2400" dirty="0">
              <a:latin typeface="Times New Roman" panose="02020603050405020304" pitchFamily="18" charset="0"/>
              <a:cs typeface="Times New Roman" panose="02020603050405020304" pitchFamily="18" charset="0"/>
            </a:endParaRPr>
          </a:p>
        </p:txBody>
      </p:sp>
      <p:pic>
        <p:nvPicPr>
          <p:cNvPr id="3" name="Picture 2" descr="Good Health and Well Being | IOM Pakistan">
            <a:extLst>
              <a:ext uri="{FF2B5EF4-FFF2-40B4-BE49-F238E27FC236}">
                <a16:creationId xmlns:a16="http://schemas.microsoft.com/office/drawing/2014/main" id="{B2B0C354-5A7D-6567-2947-85E431841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3331" y="2213113"/>
            <a:ext cx="1743264" cy="17432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ustainable Development Goal 9 ...">
            <a:extLst>
              <a:ext uri="{FF2B5EF4-FFF2-40B4-BE49-F238E27FC236}">
                <a16:creationId xmlns:a16="http://schemas.microsoft.com/office/drawing/2014/main" id="{19D9DD9E-A939-341D-172E-22ABB0078D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2485" y="12983049"/>
            <a:ext cx="1742400" cy="1742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DG 7 – Affordable And Clean Energy ...">
            <a:extLst>
              <a:ext uri="{FF2B5EF4-FFF2-40B4-BE49-F238E27FC236}">
                <a16:creationId xmlns:a16="http://schemas.microsoft.com/office/drawing/2014/main" id="{D002E90F-03B2-B0A6-64A4-76941B5CC9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9069" y="2592450"/>
            <a:ext cx="1742400" cy="17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7653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09D8-AFC7-3DF5-02EE-B2147A29A34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UN’s Sustainable Development Goals</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D834C1-70CE-F06F-2947-1CCFB87A92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B4683AC7-291A-FDD1-10D6-64AC297E8162}"/>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6F4FFF83-6C4D-EA26-CC43-195B4B43AE5A}"/>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2A98D8E0-8035-21AB-EADA-FF07DD43F7AA}"/>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23</a:t>
            </a:fld>
            <a:endParaRPr lang="en-GB">
              <a:solidFill>
                <a:schemeClr val="bg1"/>
              </a:solidFill>
            </a:endParaRPr>
          </a:p>
        </p:txBody>
      </p:sp>
      <p:sp>
        <p:nvSpPr>
          <p:cNvPr id="10" name="TextBox 9">
            <a:extLst>
              <a:ext uri="{FF2B5EF4-FFF2-40B4-BE49-F238E27FC236}">
                <a16:creationId xmlns:a16="http://schemas.microsoft.com/office/drawing/2014/main" id="{D57D837A-2A32-41E6-912C-E7C4373C707E}"/>
              </a:ext>
            </a:extLst>
          </p:cNvPr>
          <p:cNvSpPr txBox="1"/>
          <p:nvPr/>
        </p:nvSpPr>
        <p:spPr>
          <a:xfrm>
            <a:off x="1756189" y="4067623"/>
            <a:ext cx="2394284"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project helps people with disabilities move better and live independently.</a:t>
            </a:r>
          </a:p>
        </p:txBody>
      </p:sp>
      <p:sp>
        <p:nvSpPr>
          <p:cNvPr id="12" name="TextBox 11">
            <a:extLst>
              <a:ext uri="{FF2B5EF4-FFF2-40B4-BE49-F238E27FC236}">
                <a16:creationId xmlns:a16="http://schemas.microsoft.com/office/drawing/2014/main" id="{BBD1D126-73DC-48B7-95F6-23F5D896940D}"/>
              </a:ext>
            </a:extLst>
          </p:cNvPr>
          <p:cNvSpPr txBox="1"/>
          <p:nvPr/>
        </p:nvSpPr>
        <p:spPr>
          <a:xfrm>
            <a:off x="5024487" y="4078392"/>
            <a:ext cx="2318993"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It uses new technology to create better assistive devices for healthcare.</a:t>
            </a:r>
          </a:p>
        </p:txBody>
      </p:sp>
      <p:pic>
        <p:nvPicPr>
          <p:cNvPr id="1026" name="Picture 2" descr="Good Health and Well Being | IOM Pakistan">
            <a:extLst>
              <a:ext uri="{FF2B5EF4-FFF2-40B4-BE49-F238E27FC236}">
                <a16:creationId xmlns:a16="http://schemas.microsoft.com/office/drawing/2014/main" id="{6B3F00EB-AA27-127E-ADE2-FC27A6B3A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910" y="2268112"/>
            <a:ext cx="1743264" cy="17432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ustainable Development Goal 9 ...">
            <a:extLst>
              <a:ext uri="{FF2B5EF4-FFF2-40B4-BE49-F238E27FC236}">
                <a16:creationId xmlns:a16="http://schemas.microsoft.com/office/drawing/2014/main" id="{CB21DAD2-EAB2-137E-4F7F-E0ED047BBC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2783" y="2268112"/>
            <a:ext cx="1742400" cy="174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84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1000"/>
                                  </p:stCondLst>
                                  <p:iterate type="lt">
                                    <p:tmPct val="10000"/>
                                  </p:iterate>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grpId="0" nodeType="withEffect">
                                  <p:stCondLst>
                                    <p:cond delay="1000"/>
                                  </p:stCondLst>
                                  <p:iterate type="lt">
                                    <p:tmPct val="10000"/>
                                  </p:iterate>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09D8-AFC7-3DF5-02EE-B2147A29A34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Project Timeline</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D834C1-70CE-F06F-2947-1CCFB87A92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B4683AC7-291A-FDD1-10D6-64AC297E8162}"/>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6F4FFF83-6C4D-EA26-CC43-195B4B43AE5A}"/>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2A98D8E0-8035-21AB-EADA-FF07DD43F7AA}"/>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24</a:t>
            </a:fld>
            <a:endParaRPr lang="en-GB">
              <a:solidFill>
                <a:schemeClr val="bg1"/>
              </a:solidFill>
            </a:endParaRPr>
          </a:p>
        </p:txBody>
      </p:sp>
      <p:graphicFrame>
        <p:nvGraphicFramePr>
          <p:cNvPr id="3" name="Table 2">
            <a:extLst>
              <a:ext uri="{FF2B5EF4-FFF2-40B4-BE49-F238E27FC236}">
                <a16:creationId xmlns:a16="http://schemas.microsoft.com/office/drawing/2014/main" id="{6302F4FD-604E-4E3C-8F73-D995786632B4}"/>
              </a:ext>
            </a:extLst>
          </p:cNvPr>
          <p:cNvGraphicFramePr>
            <a:graphicFrameLocks noGrp="1"/>
          </p:cNvGraphicFramePr>
          <p:nvPr>
            <p:extLst>
              <p:ext uri="{D42A27DB-BD31-4B8C-83A1-F6EECF244321}">
                <p14:modId xmlns:p14="http://schemas.microsoft.com/office/powerpoint/2010/main" val="1976768300"/>
              </p:ext>
            </p:extLst>
          </p:nvPr>
        </p:nvGraphicFramePr>
        <p:xfrm>
          <a:off x="808384" y="2213113"/>
          <a:ext cx="11035953" cy="4189330"/>
        </p:xfrm>
        <a:graphic>
          <a:graphicData uri="http://schemas.openxmlformats.org/drawingml/2006/table">
            <a:tbl>
              <a:tblPr firstRow="1" firstCol="1" lastRow="1" lastCol="1" bandRow="1" bandCol="1">
                <a:tableStyleId>{6E25E649-3F16-4E02-A733-19D2CDBF48F0}</a:tableStyleId>
              </a:tblPr>
              <a:tblGrid>
                <a:gridCol w="1138563">
                  <a:extLst>
                    <a:ext uri="{9D8B030D-6E8A-4147-A177-3AD203B41FA5}">
                      <a16:colId xmlns:a16="http://schemas.microsoft.com/office/drawing/2014/main" val="2113480004"/>
                    </a:ext>
                  </a:extLst>
                </a:gridCol>
                <a:gridCol w="2971776">
                  <a:extLst>
                    <a:ext uri="{9D8B030D-6E8A-4147-A177-3AD203B41FA5}">
                      <a16:colId xmlns:a16="http://schemas.microsoft.com/office/drawing/2014/main" val="2467611651"/>
                    </a:ext>
                  </a:extLst>
                </a:gridCol>
                <a:gridCol w="5149117">
                  <a:extLst>
                    <a:ext uri="{9D8B030D-6E8A-4147-A177-3AD203B41FA5}">
                      <a16:colId xmlns:a16="http://schemas.microsoft.com/office/drawing/2014/main" val="812986019"/>
                    </a:ext>
                  </a:extLst>
                </a:gridCol>
                <a:gridCol w="1776497">
                  <a:extLst>
                    <a:ext uri="{9D8B030D-6E8A-4147-A177-3AD203B41FA5}">
                      <a16:colId xmlns:a16="http://schemas.microsoft.com/office/drawing/2014/main" val="202087253"/>
                    </a:ext>
                  </a:extLst>
                </a:gridCol>
              </a:tblGrid>
              <a:tr h="152400">
                <a:tc>
                  <a:txBody>
                    <a:bodyPr/>
                    <a:lstStyle/>
                    <a:p>
                      <a:pPr marL="0" marR="0" algn="ctr">
                        <a:spcBef>
                          <a:spcPts val="0"/>
                        </a:spcBef>
                        <a:spcAft>
                          <a:spcPts val="0"/>
                        </a:spcAft>
                      </a:pPr>
                      <a:r>
                        <a:rPr lang="en-GB" sz="2200" dirty="0">
                          <a:effectLst/>
                        </a:rPr>
                        <a:t>No.</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200" dirty="0">
                          <a:effectLst/>
                        </a:rPr>
                        <a:t>Starting Week Date</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GB" sz="2200" dirty="0">
                          <a:effectLst/>
                        </a:rPr>
                        <a:t>Description Of Milestone</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200" dirty="0">
                          <a:effectLst/>
                        </a:rPr>
                        <a:t>Duration</a:t>
                      </a:r>
                      <a:endParaRPr lang="en-US" sz="2200" dirty="0">
                        <a:effectLst/>
                      </a:endParaRPr>
                    </a:p>
                    <a:p>
                      <a:pPr marL="0" marR="0" algn="ctr">
                        <a:spcBef>
                          <a:spcPts val="0"/>
                        </a:spcBef>
                        <a:spcAft>
                          <a:spcPts val="0"/>
                        </a:spcAft>
                      </a:pPr>
                      <a:r>
                        <a:rPr lang="en-GB" sz="2200" dirty="0">
                          <a:effectLst/>
                        </a:rPr>
                        <a:t>In Week</a:t>
                      </a:r>
                      <a:endParaRPr lang="en-US" sz="2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87923643"/>
                  </a:ext>
                </a:extLst>
              </a:tr>
              <a:tr h="231140">
                <a:tc>
                  <a:txBody>
                    <a:bodyPr/>
                    <a:lstStyle/>
                    <a:p>
                      <a:pPr marL="0" marR="0" algn="ctr">
                        <a:spcBef>
                          <a:spcPts val="0"/>
                        </a:spcBef>
                        <a:spcAft>
                          <a:spcPts val="0"/>
                        </a:spcAft>
                      </a:pPr>
                      <a:r>
                        <a:rPr lang="en-GB" sz="1400">
                          <a:effectLst/>
                        </a:rPr>
                        <a:t>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000" dirty="0">
                          <a:effectLst/>
                        </a:rPr>
                        <a:t>04-09-24</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GB" sz="2000" dirty="0">
                          <a:effectLst/>
                        </a:rPr>
                        <a:t>Project Planning And Research</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4 weeks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68104113"/>
                  </a:ext>
                </a:extLst>
              </a:tr>
              <a:tr h="231775">
                <a:tc>
                  <a:txBody>
                    <a:bodyPr/>
                    <a:lstStyle/>
                    <a:p>
                      <a:pPr marL="0" marR="0" algn="ctr">
                        <a:spcBef>
                          <a:spcPts val="0"/>
                        </a:spcBef>
                        <a:spcAft>
                          <a:spcPts val="0"/>
                        </a:spcAft>
                      </a:pPr>
                      <a:r>
                        <a:rPr lang="en-GB" sz="1400">
                          <a:effectLst/>
                        </a:rPr>
                        <a:t>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000" dirty="0">
                          <a:effectLst/>
                        </a:rPr>
                        <a:t>02-10-24</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GB" sz="2000">
                          <a:effectLst/>
                        </a:rPr>
                        <a:t>Literature Review and Background Research</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3 weeks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90050415"/>
                  </a:ext>
                </a:extLst>
              </a:tr>
              <a:tr h="231775">
                <a:tc>
                  <a:txBody>
                    <a:bodyPr/>
                    <a:lstStyle/>
                    <a:p>
                      <a:pPr marL="0" marR="0" algn="ctr">
                        <a:spcBef>
                          <a:spcPts val="0"/>
                        </a:spcBef>
                        <a:spcAft>
                          <a:spcPts val="0"/>
                        </a:spcAft>
                      </a:pPr>
                      <a:r>
                        <a:rPr lang="en-GB" sz="1400">
                          <a:effectLst/>
                        </a:rPr>
                        <a:t>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000" dirty="0">
                          <a:effectLst/>
                        </a:rPr>
                        <a:t>23-10-24</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GB" sz="2000">
                          <a:effectLst/>
                        </a:rPr>
                        <a:t>Requirement Analysis and Specification</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2 weeks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93932576"/>
                  </a:ext>
                </a:extLst>
              </a:tr>
              <a:tr h="231775">
                <a:tc>
                  <a:txBody>
                    <a:bodyPr/>
                    <a:lstStyle/>
                    <a:p>
                      <a:pPr marL="0" marR="0" algn="ctr">
                        <a:spcBef>
                          <a:spcPts val="0"/>
                        </a:spcBef>
                        <a:spcAft>
                          <a:spcPts val="0"/>
                        </a:spcAft>
                      </a:pPr>
                      <a:r>
                        <a:rPr lang="en-GB" sz="1400">
                          <a:effectLst/>
                        </a:rPr>
                        <a:t>4</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000" dirty="0">
                          <a:effectLst/>
                        </a:rPr>
                        <a:t>06-11-24</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r>
                        <a:rPr lang="en-GB" sz="2000">
                          <a:effectLst/>
                        </a:rPr>
                        <a:t>Design and Architecture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3 weeks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64053273"/>
                  </a:ext>
                </a:extLst>
              </a:tr>
              <a:tr h="231775">
                <a:tc>
                  <a:txBody>
                    <a:bodyPr/>
                    <a:lstStyle/>
                    <a:p>
                      <a:pPr marL="0" marR="0" algn="ctr">
                        <a:spcBef>
                          <a:spcPts val="0"/>
                        </a:spcBef>
                        <a:spcAft>
                          <a:spcPts val="0"/>
                        </a:spcAft>
                      </a:pPr>
                      <a:r>
                        <a:rPr lang="en-GB" sz="1400">
                          <a:effectLst/>
                        </a:rPr>
                        <a:t>5</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000" dirty="0">
                          <a:effectLst/>
                        </a:rPr>
                        <a:t>27-11-24</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GB" sz="2000" dirty="0">
                          <a:effectLst/>
                        </a:rPr>
                        <a:t>Implementation and Prototyping</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5 weeks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76476761"/>
                  </a:ext>
                </a:extLst>
              </a:tr>
              <a:tr h="231775">
                <a:tc>
                  <a:txBody>
                    <a:bodyPr/>
                    <a:lstStyle/>
                    <a:p>
                      <a:pPr marL="0" marR="0" algn="ctr">
                        <a:spcBef>
                          <a:spcPts val="0"/>
                        </a:spcBef>
                        <a:spcAft>
                          <a:spcPts val="0"/>
                        </a:spcAft>
                      </a:pPr>
                      <a:r>
                        <a:rPr lang="en-GB" sz="1400">
                          <a:effectLst/>
                        </a:rPr>
                        <a:t>6</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000" dirty="0">
                          <a:effectLst/>
                        </a:rPr>
                        <a:t>01-01-25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GB" sz="2000">
                          <a:effectLst/>
                        </a:rPr>
                        <a:t>Testing and Quality Assurance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4 weeks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91554119"/>
                  </a:ext>
                </a:extLst>
              </a:tr>
              <a:tr h="231775">
                <a:tc>
                  <a:txBody>
                    <a:bodyPr/>
                    <a:lstStyle/>
                    <a:p>
                      <a:pPr marL="0" marR="0" algn="ctr">
                        <a:spcBef>
                          <a:spcPts val="0"/>
                        </a:spcBef>
                        <a:spcAft>
                          <a:spcPts val="0"/>
                        </a:spcAft>
                      </a:pPr>
                      <a:r>
                        <a:rPr lang="en-GB" sz="1400">
                          <a:effectLst/>
                        </a:rPr>
                        <a:t>7</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000" dirty="0">
                          <a:effectLst/>
                        </a:rPr>
                        <a:t>29-01-25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GB" sz="2000" dirty="0">
                          <a:effectLst/>
                        </a:rPr>
                        <a:t>Data Collection and Analysis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5 weeks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29539131"/>
                  </a:ext>
                </a:extLst>
              </a:tr>
              <a:tr h="231775">
                <a:tc>
                  <a:txBody>
                    <a:bodyPr/>
                    <a:lstStyle/>
                    <a:p>
                      <a:pPr marL="0" marR="0" algn="ctr">
                        <a:spcBef>
                          <a:spcPts val="0"/>
                        </a:spcBef>
                        <a:spcAft>
                          <a:spcPts val="0"/>
                        </a:spcAft>
                      </a:pPr>
                      <a:r>
                        <a:rPr lang="en-GB" sz="1400">
                          <a:effectLst/>
                        </a:rPr>
                        <a:t>8</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000" dirty="0">
                          <a:effectLst/>
                        </a:rPr>
                        <a:t>03-03-25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Hardware Implementation and Trouble shooting</a:t>
                      </a:r>
                    </a:p>
                  </a:txBody>
                  <a:tcPr marL="68580" marR="68580" marT="0" marB="0"/>
                </a:tc>
                <a:tc>
                  <a:txBody>
                    <a:bodyPr/>
                    <a:lstStyle/>
                    <a:p>
                      <a:pPr marL="0" marR="0" algn="ctr">
                        <a:spcBef>
                          <a:spcPts val="0"/>
                        </a:spcBef>
                        <a:spcAft>
                          <a:spcPts val="0"/>
                        </a:spcAft>
                      </a:pPr>
                      <a:r>
                        <a:rPr lang="en-GB" sz="2000" dirty="0">
                          <a:effectLst/>
                        </a:rPr>
                        <a:t>6 weeks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12845547"/>
                  </a:ext>
                </a:extLst>
              </a:tr>
              <a:tr h="231775">
                <a:tc>
                  <a:txBody>
                    <a:bodyPr/>
                    <a:lstStyle/>
                    <a:p>
                      <a:pPr marL="0" marR="0" algn="ctr">
                        <a:spcBef>
                          <a:spcPts val="0"/>
                        </a:spcBef>
                        <a:spcAft>
                          <a:spcPts val="0"/>
                        </a:spcAft>
                      </a:pPr>
                      <a:r>
                        <a:rPr lang="en-GB" sz="1400">
                          <a:effectLst/>
                        </a:rPr>
                        <a:t>9</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000" dirty="0">
                          <a:effectLst/>
                        </a:rPr>
                        <a:t>14-04-25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GB" sz="2000" dirty="0">
                          <a:effectLst/>
                        </a:rPr>
                        <a:t>Presentation Preparation and Rehearsal</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4 weeks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5902145"/>
                  </a:ext>
                </a:extLst>
              </a:tr>
              <a:tr h="470770">
                <a:tc>
                  <a:txBody>
                    <a:bodyPr/>
                    <a:lstStyle/>
                    <a:p>
                      <a:pPr marL="0" marR="0" algn="ctr">
                        <a:spcBef>
                          <a:spcPts val="0"/>
                        </a:spcBef>
                        <a:spcAft>
                          <a:spcPts val="0"/>
                        </a:spcAft>
                      </a:pPr>
                      <a:r>
                        <a:rPr lang="en-GB" sz="1400">
                          <a:effectLst/>
                        </a:rPr>
                        <a:t>10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GB" sz="2000" dirty="0">
                          <a:effectLst/>
                        </a:rPr>
                        <a:t>05-06-25</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GB" sz="2000" dirty="0">
                          <a:effectLst/>
                        </a:rPr>
                        <a:t>Final Presentation, Evaluation, and Submission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GB" sz="2000" dirty="0">
                          <a:effectLst/>
                        </a:rPr>
                        <a:t>5 weeks</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47121642"/>
                  </a:ext>
                </a:extLst>
              </a:tr>
              <a:tr h="231775">
                <a:tc>
                  <a:txBody>
                    <a:bodyPr/>
                    <a:lstStyle/>
                    <a:p>
                      <a:pPr marL="0" marR="0" algn="ctr">
                        <a:spcBef>
                          <a:spcPts val="0"/>
                        </a:spcBef>
                        <a:spcAft>
                          <a:spcPts val="0"/>
                        </a:spcAft>
                      </a:pPr>
                      <a:r>
                        <a:rPr lang="en-GB" sz="1400" dirty="0">
                          <a:effectLst/>
                        </a:rPr>
                        <a:t> </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spcBef>
                          <a:spcPts val="0"/>
                        </a:spcBef>
                        <a:spcAft>
                          <a:spcPts val="0"/>
                        </a:spcAft>
                      </a:pP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18606547"/>
                  </a:ext>
                </a:extLst>
              </a:tr>
            </a:tbl>
          </a:graphicData>
        </a:graphic>
      </p:graphicFrame>
    </p:spTree>
    <p:extLst>
      <p:ext uri="{BB962C8B-B14F-4D97-AF65-F5344CB8AC3E}">
        <p14:creationId xmlns:p14="http://schemas.microsoft.com/office/powerpoint/2010/main" val="2163702951"/>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83DA68-D692-012E-5CFF-36AD4441F327}"/>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6" name="TextBox 5">
            <a:extLst>
              <a:ext uri="{FF2B5EF4-FFF2-40B4-BE49-F238E27FC236}">
                <a16:creationId xmlns:a16="http://schemas.microsoft.com/office/drawing/2014/main" id="{3FB4089C-853F-D263-83D3-19469F4F7C98}"/>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pic>
        <p:nvPicPr>
          <p:cNvPr id="7" name="Picture 6">
            <a:extLst>
              <a:ext uri="{FF2B5EF4-FFF2-40B4-BE49-F238E27FC236}">
                <a16:creationId xmlns:a16="http://schemas.microsoft.com/office/drawing/2014/main" id="{D2C250B7-D4EC-073F-6AFB-51C640BAF681}"/>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4" name="Slide Number Placeholder 3">
            <a:extLst>
              <a:ext uri="{FF2B5EF4-FFF2-40B4-BE49-F238E27FC236}">
                <a16:creationId xmlns:a16="http://schemas.microsoft.com/office/drawing/2014/main" id="{97872520-1C64-AB26-B5EA-0C6D2BD7239E}"/>
              </a:ext>
            </a:extLst>
          </p:cNvPr>
          <p:cNvSpPr>
            <a:spLocks noGrp="1"/>
          </p:cNvSpPr>
          <p:nvPr>
            <p:ph type="sldNum" sz="quarter" idx="12"/>
          </p:nvPr>
        </p:nvSpPr>
        <p:spPr>
          <a:xfrm>
            <a:off x="9289774" y="6492875"/>
            <a:ext cx="2743200" cy="365125"/>
          </a:xfrm>
        </p:spPr>
        <p:txBody>
          <a:bodyPr/>
          <a:lstStyle/>
          <a:p>
            <a:fld id="{E0FE23CE-5873-4583-962C-76FE69121A06}" type="slidenum">
              <a:rPr lang="en-GB" smtClean="0">
                <a:solidFill>
                  <a:schemeClr val="bg1"/>
                </a:solidFill>
              </a:rPr>
              <a:t>25</a:t>
            </a:fld>
            <a:endParaRPr lang="en-GB" dirty="0">
              <a:solidFill>
                <a:schemeClr val="bg1"/>
              </a:solidFill>
            </a:endParaRPr>
          </a:p>
        </p:txBody>
      </p:sp>
      <p:sp>
        <p:nvSpPr>
          <p:cNvPr id="3" name="Title 2"/>
          <p:cNvSpPr>
            <a:spLocks noGrp="1"/>
          </p:cNvSpPr>
          <p:nvPr>
            <p:ph type="title"/>
          </p:nvPr>
        </p:nvSpPr>
        <p:spPr>
          <a:xfrm>
            <a:off x="380525" y="1354088"/>
            <a:ext cx="10515600" cy="840898"/>
          </a:xfrm>
          <a:ln>
            <a:solidFill>
              <a:schemeClr val="bg1"/>
            </a:solidFill>
          </a:ln>
        </p:spPr>
        <p:txBody>
          <a:bodyPr>
            <a:normAutofit/>
          </a:bodyPr>
          <a:lstStyle/>
          <a:p>
            <a:r>
              <a:rPr lang="en-US" b="1" dirty="0"/>
              <a:t>References</a:t>
            </a:r>
          </a:p>
        </p:txBody>
      </p:sp>
      <p:sp>
        <p:nvSpPr>
          <p:cNvPr id="92" name="TextBox 91">
            <a:extLst>
              <a:ext uri="{FF2B5EF4-FFF2-40B4-BE49-F238E27FC236}">
                <a16:creationId xmlns:a16="http://schemas.microsoft.com/office/drawing/2014/main" id="{9D60FD63-DE79-B3D8-FB7C-2231CFBE38D9}"/>
              </a:ext>
            </a:extLst>
          </p:cNvPr>
          <p:cNvSpPr txBox="1"/>
          <p:nvPr/>
        </p:nvSpPr>
        <p:spPr>
          <a:xfrm>
            <a:off x="489858" y="2035628"/>
            <a:ext cx="8719456" cy="3599255"/>
          </a:xfrm>
          <a:prstGeom prst="rect">
            <a:avLst/>
          </a:prstGeom>
          <a:noFill/>
        </p:spPr>
        <p:txBody>
          <a:bodyPr wrap="square">
            <a:spAutoFit/>
          </a:bodyPr>
          <a:lstStyle/>
          <a:p>
            <a:pPr marL="285750" indent="-285750" algn="just">
              <a:lnSpc>
                <a:spcPct val="12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Kato, K.&amp; Kawamoto ,H.(2013). Developing a Innovative wearable robotics for enhancing lower limb mobility and function.   for helping people</a:t>
            </a:r>
          </a:p>
          <a:p>
            <a:pPr algn="just">
              <a:lnSpc>
                <a:spcPct val="120000"/>
              </a:lnSpc>
            </a:pPr>
            <a:r>
              <a:rPr lang="en-US" sz="2400" dirty="0">
                <a:latin typeface="Times New Roman" panose="02020603050405020304" pitchFamily="18" charset="0"/>
                <a:cs typeface="Times New Roman" panose="02020603050405020304" pitchFamily="18" charset="0"/>
              </a:rPr>
              <a:t>     Move. Journal of Robotics and Mechatronics,25(1),25-32.</a:t>
            </a:r>
          </a:p>
          <a:p>
            <a:pPr algn="just">
              <a:lnSpc>
                <a:spcPct val="120000"/>
              </a:lnSpc>
            </a:pPr>
            <a:endParaRPr lang="en-US" sz="2400" dirty="0">
              <a:latin typeface="Times New Roman" panose="02020603050405020304" pitchFamily="18" charset="0"/>
              <a:cs typeface="Times New Roman" panose="02020603050405020304" pitchFamily="18" charset="0"/>
            </a:endParaRPr>
          </a:p>
          <a:p>
            <a:pPr marL="285750" indent="-285750" algn="just">
              <a:lnSpc>
                <a:spcPct val="12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Yamamoto, T.&amp; Takeda ,K.(2015).Using Robots to assist rehabilitation. IEEE transactions on Robotics and Automation,31(2),205-217</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39938176"/>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09D8-AFC7-3DF5-02EE-B2147A29A34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Literature Review</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D834C1-70CE-F06F-2947-1CCFB87A92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B4683AC7-291A-FDD1-10D6-64AC297E8162}"/>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6F4FFF83-6C4D-EA26-CC43-195B4B43AE5A}"/>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2A98D8E0-8035-21AB-EADA-FF07DD43F7AA}"/>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26</a:t>
            </a:fld>
            <a:endParaRPr lang="en-GB" dirty="0">
              <a:solidFill>
                <a:schemeClr val="bg1"/>
              </a:solidFill>
            </a:endParaRPr>
          </a:p>
        </p:txBody>
      </p:sp>
      <p:graphicFrame>
        <p:nvGraphicFramePr>
          <p:cNvPr id="16" name="Table 4">
            <a:extLst>
              <a:ext uri="{FF2B5EF4-FFF2-40B4-BE49-F238E27FC236}">
                <a16:creationId xmlns:a16="http://schemas.microsoft.com/office/drawing/2014/main" id="{C724071D-9C85-F745-0FD3-5B92996DC152}"/>
              </a:ext>
            </a:extLst>
          </p:cNvPr>
          <p:cNvGraphicFramePr>
            <a:graphicFrameLocks noGrp="1"/>
          </p:cNvGraphicFramePr>
          <p:nvPr>
            <p:extLst>
              <p:ext uri="{D42A27DB-BD31-4B8C-83A1-F6EECF244321}">
                <p14:modId xmlns:p14="http://schemas.microsoft.com/office/powerpoint/2010/main" val="3295051907"/>
              </p:ext>
            </p:extLst>
          </p:nvPr>
        </p:nvGraphicFramePr>
        <p:xfrm>
          <a:off x="715617" y="2213113"/>
          <a:ext cx="11151084" cy="3582206"/>
        </p:xfrm>
        <a:graphic>
          <a:graphicData uri="http://schemas.openxmlformats.org/drawingml/2006/table">
            <a:tbl>
              <a:tblPr firstRow="1" bandRow="1">
                <a:tableStyleId>{5202B0CA-FC54-4496-8BCA-5EF66A818D29}</a:tableStyleId>
              </a:tblPr>
              <a:tblGrid>
                <a:gridCol w="742951">
                  <a:extLst>
                    <a:ext uri="{9D8B030D-6E8A-4147-A177-3AD203B41FA5}">
                      <a16:colId xmlns:a16="http://schemas.microsoft.com/office/drawing/2014/main" val="1373448607"/>
                    </a:ext>
                  </a:extLst>
                </a:gridCol>
                <a:gridCol w="1812302">
                  <a:extLst>
                    <a:ext uri="{9D8B030D-6E8A-4147-A177-3AD203B41FA5}">
                      <a16:colId xmlns:a16="http://schemas.microsoft.com/office/drawing/2014/main" val="3887222630"/>
                    </a:ext>
                  </a:extLst>
                </a:gridCol>
                <a:gridCol w="2601798">
                  <a:extLst>
                    <a:ext uri="{9D8B030D-6E8A-4147-A177-3AD203B41FA5}">
                      <a16:colId xmlns:a16="http://schemas.microsoft.com/office/drawing/2014/main" val="848104384"/>
                    </a:ext>
                  </a:extLst>
                </a:gridCol>
                <a:gridCol w="5994033">
                  <a:extLst>
                    <a:ext uri="{9D8B030D-6E8A-4147-A177-3AD203B41FA5}">
                      <a16:colId xmlns:a16="http://schemas.microsoft.com/office/drawing/2014/main" val="2764815688"/>
                    </a:ext>
                  </a:extLst>
                </a:gridCol>
              </a:tblGrid>
              <a:tr h="624920">
                <a:tc>
                  <a:txBody>
                    <a:bodyPr/>
                    <a:lstStyle/>
                    <a:p>
                      <a:pPr algn="l"/>
                      <a:r>
                        <a:rPr lang="en-US" sz="2000" dirty="0"/>
                        <a:t>Year</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a:t>Author</a:t>
                      </a:r>
                      <a:endParaRPr lang="en-US" sz="2000" dirty="0">
                        <a:latin typeface="Times New Roman" panose="02020603050405020304" pitchFamily="18" charset="0"/>
                        <a:cs typeface="Times New Roman" panose="02020603050405020304" pitchFamily="18" charset="0"/>
                      </a:endParaRPr>
                    </a:p>
                  </a:txBody>
                  <a:tcPr/>
                </a:tc>
                <a:tc>
                  <a:txBody>
                    <a:bodyPr/>
                    <a:lstStyle/>
                    <a:p>
                      <a:pPr algn="ctr"/>
                      <a:r>
                        <a:rPr lang="en-US" sz="2000" dirty="0"/>
                        <a:t>Paper/Thesis  Title</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a:t>Findings</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78890317"/>
                  </a:ext>
                </a:extLst>
              </a:tr>
              <a:tr h="1529184">
                <a:tc>
                  <a:txBody>
                    <a:bodyPr/>
                    <a:lstStyle/>
                    <a:p>
                      <a:pPr algn="just"/>
                      <a:r>
                        <a:rPr lang="en-US" sz="1800" dirty="0"/>
                        <a:t>2015</a:t>
                      </a:r>
                      <a:endParaRPr lang="en-US" sz="1800" dirty="0">
                        <a:latin typeface="Times New Roman" panose="02020603050405020304" pitchFamily="18" charset="0"/>
                        <a:cs typeface="Times New Roman" panose="02020603050405020304" pitchFamily="18" charset="0"/>
                      </a:endParaRPr>
                    </a:p>
                  </a:txBody>
                  <a:tcPr/>
                </a:tc>
                <a:tc>
                  <a:txBody>
                    <a:bodyPr/>
                    <a:lstStyle/>
                    <a:p>
                      <a:pPr marL="0" algn="just" defTabSz="914400" rtl="0" eaLnBrk="1" latinLnBrk="0" hangingPunct="1"/>
                      <a:r>
                        <a:rPr lang="en-US" sz="1800" dirty="0"/>
                        <a:t>Zhang H., Wang L., Huang Y.</a:t>
                      </a:r>
                      <a:endParaRPr lang="en-US" sz="1800" kern="1200" dirty="0">
                        <a:solidFill>
                          <a:schemeClr val="dk1"/>
                        </a:solidFill>
                        <a:latin typeface="+mn-lt"/>
                        <a:ea typeface="+mn-ea"/>
                        <a:cs typeface="+mn-cs"/>
                      </a:endParaRPr>
                    </a:p>
                  </a:txBody>
                  <a:tcPr/>
                </a:tc>
                <a:tc>
                  <a:txBody>
                    <a:bodyPr/>
                    <a:lstStyle/>
                    <a:p>
                      <a:pPr algn="just"/>
                      <a:r>
                        <a:rPr lang="en-US" sz="1800" dirty="0"/>
                        <a:t>Development of a Wearable Robotic Exoskeleton for Lower Limb Rehabilitation</a:t>
                      </a:r>
                      <a:endParaRPr lang="en-US" sz="1800" kern="1200" dirty="0">
                        <a:solidFill>
                          <a:schemeClr val="dk1"/>
                        </a:solidFill>
                        <a:latin typeface="+mn-lt"/>
                        <a:ea typeface="+mn-ea"/>
                        <a:cs typeface="+mn-cs"/>
                      </a:endParaRPr>
                    </a:p>
                  </a:txBody>
                  <a:tcPr/>
                </a:tc>
                <a:tc>
                  <a:txBody>
                    <a:bodyPr/>
                    <a:lstStyle/>
                    <a:p>
                      <a:pPr algn="just"/>
                      <a:r>
                        <a:rPr lang="en-US" sz="1800" dirty="0"/>
                        <a:t>The device assists individuals with mobility impairments by providing active assistance in knee and hip joints, allowing for adjustable levels of support depending on user needs.</a:t>
                      </a:r>
                    </a:p>
                  </a:txBody>
                  <a:tcPr/>
                </a:tc>
                <a:extLst>
                  <a:ext uri="{0D108BD9-81ED-4DB2-BD59-A6C34878D82A}">
                    <a16:rowId xmlns:a16="http://schemas.microsoft.com/office/drawing/2014/main" val="2535485245"/>
                  </a:ext>
                </a:extLst>
              </a:tr>
              <a:tr h="1428102">
                <a:tc>
                  <a:txBody>
                    <a:bodyPr/>
                    <a:lstStyle/>
                    <a:p>
                      <a:pPr algn="just"/>
                      <a:r>
                        <a:rPr lang="en-US" sz="1800" dirty="0"/>
                        <a:t>2018</a:t>
                      </a:r>
                      <a:endParaRPr lang="en-US" sz="1800" dirty="0">
                        <a:latin typeface="Times New Roman" panose="02020603050405020304" pitchFamily="18" charset="0"/>
                        <a:cs typeface="Times New Roman" panose="02020603050405020304" pitchFamily="18" charset="0"/>
                      </a:endParaRPr>
                    </a:p>
                  </a:txBody>
                  <a:tcPr/>
                </a:tc>
                <a:tc>
                  <a:txBody>
                    <a:bodyPr/>
                    <a:lstStyle/>
                    <a:p>
                      <a:pPr algn="just"/>
                      <a:r>
                        <a:rPr lang="pl-PL" sz="1800" dirty="0"/>
                        <a:t>Kim J., Lee S., Park H.</a:t>
                      </a:r>
                      <a:endParaRPr lang="en-US" sz="1800" kern="1200" dirty="0">
                        <a:solidFill>
                          <a:schemeClr val="dk1"/>
                        </a:solidFill>
                        <a:latin typeface="+mn-lt"/>
                        <a:ea typeface="+mn-ea"/>
                        <a:cs typeface="+mn-cs"/>
                      </a:endParaRPr>
                    </a:p>
                  </a:txBody>
                  <a:tcPr/>
                </a:tc>
                <a:tc>
                  <a:txBody>
                    <a:bodyPr/>
                    <a:lstStyle/>
                    <a:p>
                      <a:pPr algn="just"/>
                      <a:r>
                        <a:rPr lang="en-US" sz="1800" dirty="0"/>
                        <a:t>Design of a Lightweight Powered Exoskeleton for Lower Limb Assistance</a:t>
                      </a:r>
                      <a:endParaRPr lang="en-US" sz="1800" kern="1200" dirty="0">
                        <a:solidFill>
                          <a:schemeClr val="dk1"/>
                        </a:solidFill>
                        <a:latin typeface="+mn-lt"/>
                        <a:ea typeface="+mn-ea"/>
                        <a:cs typeface="+mn-cs"/>
                      </a:endParaRPr>
                    </a:p>
                  </a:txBody>
                  <a:tcPr/>
                </a:tc>
                <a:tc>
                  <a:txBody>
                    <a:bodyPr/>
                    <a:lstStyle/>
                    <a:p>
                      <a:pPr algn="just"/>
                      <a:r>
                        <a:rPr lang="en-US" sz="1800" dirty="0"/>
                        <a:t>This exoskeleton is designed with lightweight materials and optimized actuator placement to reduce user fatigue and provide comfortable support during walking.. </a:t>
                      </a:r>
                    </a:p>
                  </a:txBody>
                  <a:tcPr/>
                </a:tc>
                <a:extLst>
                  <a:ext uri="{0D108BD9-81ED-4DB2-BD59-A6C34878D82A}">
                    <a16:rowId xmlns:a16="http://schemas.microsoft.com/office/drawing/2014/main" val="2603168230"/>
                  </a:ext>
                </a:extLst>
              </a:tr>
            </a:tbl>
          </a:graphicData>
        </a:graphic>
      </p:graphicFrame>
      <p:pic>
        <p:nvPicPr>
          <p:cNvPr id="3" name="Picture 2" descr="Suggestion - Free hands and gestures icons">
            <a:extLst>
              <a:ext uri="{FF2B5EF4-FFF2-40B4-BE49-F238E27FC236}">
                <a16:creationId xmlns:a16="http://schemas.microsoft.com/office/drawing/2014/main" id="{F3CDB292-0756-C901-2A77-416D0A9DA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188471">
            <a:off x="7994877" y="14790568"/>
            <a:ext cx="2716192" cy="271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55072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04162-7FE4-C120-6646-C55543AFE35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9443B5D-1FBF-2947-9C93-EBA8A9073517}"/>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6AC98063-642E-4FDD-3A89-D62DB10E01EB}"/>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28A00E1C-B9A0-7AD2-397E-20F5E9838CB1}"/>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C5FB6187-0DA3-C5B0-A2ED-609AA1F53E48}"/>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27</a:t>
            </a:fld>
            <a:endParaRPr lang="en-GB">
              <a:solidFill>
                <a:schemeClr val="bg1"/>
              </a:solidFill>
            </a:endParaRPr>
          </a:p>
        </p:txBody>
      </p:sp>
      <p:sp>
        <p:nvSpPr>
          <p:cNvPr id="8" name="TextBox 7">
            <a:extLst>
              <a:ext uri="{FF2B5EF4-FFF2-40B4-BE49-F238E27FC236}">
                <a16:creationId xmlns:a16="http://schemas.microsoft.com/office/drawing/2014/main" id="{394E456E-ECA5-B468-F4D9-77DE3E9A8BEB}"/>
              </a:ext>
            </a:extLst>
          </p:cNvPr>
          <p:cNvSpPr txBox="1"/>
          <p:nvPr/>
        </p:nvSpPr>
        <p:spPr>
          <a:xfrm>
            <a:off x="7268818" y="5092630"/>
            <a:ext cx="5208606" cy="369332"/>
          </a:xfrm>
          <a:prstGeom prst="rect">
            <a:avLst/>
          </a:prstGeom>
          <a:noFill/>
        </p:spPr>
        <p:txBody>
          <a:bodyPr wrap="square" rtlCol="0">
            <a:spAutoFit/>
          </a:bodyPr>
          <a:lstStyle/>
          <a:p>
            <a:pPr algn="ctr"/>
            <a:r>
              <a:rPr lang="en-US" dirty="0"/>
              <a:t>Figure 8: Recommendations and Suggestions</a:t>
            </a:r>
          </a:p>
        </p:txBody>
      </p:sp>
      <p:sp>
        <p:nvSpPr>
          <p:cNvPr id="11" name="Content Placeholder 10">
            <a:extLst>
              <a:ext uri="{FF2B5EF4-FFF2-40B4-BE49-F238E27FC236}">
                <a16:creationId xmlns:a16="http://schemas.microsoft.com/office/drawing/2014/main" id="{F3092965-0496-77C6-09D2-9133778E535F}"/>
              </a:ext>
            </a:extLst>
          </p:cNvPr>
          <p:cNvSpPr>
            <a:spLocks noGrp="1"/>
          </p:cNvSpPr>
          <p:nvPr>
            <p:ph idx="1"/>
          </p:nvPr>
        </p:nvSpPr>
        <p:spPr>
          <a:xfrm>
            <a:off x="715617" y="2112863"/>
            <a:ext cx="10515600" cy="4351338"/>
          </a:xfrm>
        </p:spPr>
        <p:txBody>
          <a:bodyPr/>
          <a:lstStyle/>
          <a:p>
            <a:pPr marL="0" indent="0">
              <a:lnSpc>
                <a:spcPct val="107000"/>
              </a:lnSpc>
              <a:spcAft>
                <a:spcPts val="800"/>
              </a:spcAft>
              <a:buNone/>
            </a:pPr>
            <a:r>
              <a:rPr lang="en-US" sz="2000" b="1" kern="100" dirty="0">
                <a:effectLst/>
                <a:latin typeface="Times New Roman" panose="02020603050405020304" pitchFamily="18" charset="0"/>
                <a:ea typeface="Aptos"/>
                <a:cs typeface="Times New Roman" panose="02020603050405020304" pitchFamily="18" charset="0"/>
              </a:rPr>
              <a:t>Recommendations</a:t>
            </a:r>
            <a:r>
              <a:rPr lang="en-US" sz="1800" b="1" kern="100" dirty="0">
                <a:effectLst/>
                <a:latin typeface="Times New Roman" panose="02020603050405020304" pitchFamily="18" charset="0"/>
                <a:ea typeface="Aptos"/>
                <a:cs typeface="Times New Roman" panose="02020603050405020304" pitchFamily="18" charset="0"/>
              </a:rPr>
              <a:t>:</a:t>
            </a:r>
            <a:endParaRPr lang="en-PK" sz="1800" kern="100" dirty="0">
              <a:effectLst/>
              <a:latin typeface="Times New Roman" panose="02020603050405020304" pitchFamily="18" charset="0"/>
              <a:ea typeface="Aptos"/>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latin typeface="Times New Roman" panose="02020603050405020304" pitchFamily="18" charset="0"/>
                <a:cs typeface="Times New Roman" panose="02020603050405020304" pitchFamily="18" charset="0"/>
              </a:rPr>
              <a:t>Working of Signal from Sensor to Controller and Then to Motor.</a:t>
            </a:r>
          </a:p>
          <a:p>
            <a:pPr marL="342900" lvl="0" indent="-342900">
              <a:lnSpc>
                <a:spcPct val="107000"/>
              </a:lnSpc>
              <a:buFont typeface="Symbol" panose="05050102010706020507" pitchFamily="18" charset="2"/>
              <a:buChar char=""/>
            </a:pPr>
            <a:r>
              <a:rPr lang="en-US" sz="1800" dirty="0">
                <a:latin typeface="Times New Roman" panose="02020603050405020304" pitchFamily="18" charset="0"/>
                <a:cs typeface="Times New Roman" panose="02020603050405020304" pitchFamily="18" charset="0"/>
              </a:rPr>
              <a:t>Coordination of Hip and knee joints</a:t>
            </a:r>
          </a:p>
          <a:p>
            <a:pPr marL="342900" lvl="0" indent="-342900">
              <a:lnSpc>
                <a:spcPct val="107000"/>
              </a:lnSpc>
              <a:buFont typeface="Symbol" panose="05050102010706020507" pitchFamily="18" charset="2"/>
              <a:buChar char=""/>
            </a:pPr>
            <a:r>
              <a:rPr lang="en-US" sz="1800" dirty="0">
                <a:latin typeface="Times New Roman" panose="02020603050405020304" pitchFamily="18" charset="0"/>
                <a:cs typeface="Times New Roman" panose="02020603050405020304" pitchFamily="18" charset="0"/>
              </a:rPr>
              <a:t>Flow Chart Showing Ranges of Angles/Orientations</a:t>
            </a:r>
          </a:p>
          <a:p>
            <a:pPr marL="342900" lvl="0" indent="-342900">
              <a:lnSpc>
                <a:spcPct val="107000"/>
              </a:lnSpc>
              <a:buFont typeface="Symbol" panose="05050102010706020507" pitchFamily="18" charset="2"/>
              <a:buChar char=""/>
            </a:pPr>
            <a:r>
              <a:rPr lang="en-US" sz="1800" dirty="0">
                <a:latin typeface="Times New Roman" panose="02020603050405020304" pitchFamily="18" charset="0"/>
                <a:cs typeface="Times New Roman" panose="02020603050405020304" pitchFamily="18" charset="0"/>
              </a:rPr>
              <a:t>IMU Sensor</a:t>
            </a:r>
          </a:p>
          <a:p>
            <a:pPr marL="0" lvl="0" indent="0">
              <a:lnSpc>
                <a:spcPct val="107000"/>
              </a:lnSpc>
              <a:buNone/>
            </a:pPr>
            <a:r>
              <a:rPr lang="en-US" sz="2000" b="1" kern="100" dirty="0">
                <a:effectLst/>
                <a:latin typeface="Times New Roman" panose="02020603050405020304" pitchFamily="18" charset="0"/>
                <a:ea typeface="Aptos"/>
                <a:cs typeface="Times New Roman" panose="02020603050405020304" pitchFamily="18" charset="0"/>
              </a:rPr>
              <a:t>Suggestions</a:t>
            </a:r>
            <a:r>
              <a:rPr lang="en-US" sz="1800" b="1" kern="100" dirty="0">
                <a:effectLst/>
                <a:latin typeface="Times New Roman" panose="02020603050405020304" pitchFamily="18" charset="0"/>
                <a:ea typeface="Aptos"/>
                <a:cs typeface="Times New Roman" panose="02020603050405020304" pitchFamily="18" charset="0"/>
              </a:rPr>
              <a:t>:</a:t>
            </a:r>
            <a:endParaRPr lang="en-PK" sz="1800" kern="100" dirty="0">
              <a:effectLst/>
              <a:latin typeface="Times New Roman" panose="02020603050405020304" pitchFamily="18" charset="0"/>
              <a:ea typeface="Aptos"/>
              <a:cs typeface="Times New Roman" panose="02020603050405020304" pitchFamily="18" charset="0"/>
            </a:endParaRPr>
          </a:p>
          <a:p>
            <a:pPr marL="342900" lvl="0" indent="-342900">
              <a:lnSpc>
                <a:spcPct val="107000"/>
              </a:lnSpc>
              <a:buFont typeface="Symbol" panose="05050102010706020507" pitchFamily="18" charset="2"/>
              <a:buChar char=""/>
            </a:pPr>
            <a:r>
              <a:rPr lang="en-US" sz="1800" kern="100" dirty="0">
                <a:effectLst/>
                <a:latin typeface="Times New Roman" panose="02020603050405020304" pitchFamily="18" charset="0"/>
                <a:ea typeface="Aptos"/>
                <a:cs typeface="Times New Roman" panose="02020603050405020304" pitchFamily="18" charset="0"/>
              </a:rPr>
              <a:t>Flowchart adjustment in slide (Size)</a:t>
            </a:r>
            <a:endParaRPr lang="en-PK" sz="1800" kern="100" dirty="0">
              <a:effectLst/>
              <a:latin typeface="Times New Roman" panose="02020603050405020304" pitchFamily="18" charset="0"/>
              <a:ea typeface="Aptos"/>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kern="100" dirty="0">
                <a:effectLst/>
                <a:latin typeface="Times New Roman" panose="02020603050405020304" pitchFamily="18" charset="0"/>
                <a:ea typeface="Aptos"/>
                <a:cs typeface="Times New Roman" panose="02020603050405020304" pitchFamily="18" charset="0"/>
              </a:rPr>
              <a:t>Correction in Fourth objective</a:t>
            </a:r>
          </a:p>
          <a:p>
            <a:pPr marL="342900" lvl="0" indent="-342900">
              <a:lnSpc>
                <a:spcPct val="107000"/>
              </a:lnSpc>
              <a:spcAft>
                <a:spcPts val="800"/>
              </a:spcAft>
              <a:buFont typeface="Symbol" panose="05050102010706020507" pitchFamily="18" charset="2"/>
              <a:buChar char=""/>
            </a:pPr>
            <a:r>
              <a:rPr lang="en-US" sz="1800" kern="100" dirty="0">
                <a:latin typeface="Times New Roman" panose="02020603050405020304" pitchFamily="18" charset="0"/>
                <a:ea typeface="Aptos"/>
                <a:cs typeface="Times New Roman" panose="02020603050405020304" pitchFamily="18" charset="0"/>
              </a:rPr>
              <a:t>Enhance animation</a:t>
            </a:r>
            <a:endParaRPr lang="en-PK" sz="1800" kern="100" dirty="0">
              <a:effectLst/>
              <a:latin typeface="Times New Roman" panose="02020603050405020304" pitchFamily="18" charset="0"/>
              <a:ea typeface="Aptos"/>
              <a:cs typeface="Times New Roman" panose="02020603050405020304" pitchFamily="18" charset="0"/>
            </a:endParaRPr>
          </a:p>
          <a:p>
            <a:endParaRPr lang="en-PK" dirty="0"/>
          </a:p>
        </p:txBody>
      </p:sp>
      <p:sp>
        <p:nvSpPr>
          <p:cNvPr id="13" name="Title 12">
            <a:extLst>
              <a:ext uri="{FF2B5EF4-FFF2-40B4-BE49-F238E27FC236}">
                <a16:creationId xmlns:a16="http://schemas.microsoft.com/office/drawing/2014/main" id="{01CECF8B-C7A4-0206-E50B-0E7B2E8FA8A5}"/>
              </a:ext>
            </a:extLst>
          </p:cNvPr>
          <p:cNvSpPr>
            <a:spLocks noGrp="1"/>
          </p:cNvSpPr>
          <p:nvPr>
            <p:ph type="title"/>
          </p:nvPr>
        </p:nvSpPr>
        <p:spPr>
          <a:xfrm>
            <a:off x="838200" y="955096"/>
            <a:ext cx="10515600" cy="1325563"/>
          </a:xfrm>
        </p:spPr>
        <p:txBody>
          <a:bodyPr>
            <a:normAutofit/>
          </a:bodyPr>
          <a:lstStyle/>
          <a:p>
            <a:pPr algn="ctr"/>
            <a:r>
              <a:rPr lang="en-US" sz="2400" b="1" u="sng" dirty="0">
                <a:effectLst/>
                <a:latin typeface="Times New Roman" panose="02020603050405020304" pitchFamily="18" charset="0"/>
                <a:ea typeface="Aptos"/>
              </a:rPr>
              <a:t>Recommendations and Suggestions</a:t>
            </a:r>
            <a:endParaRPr lang="en-PK" sz="5400" dirty="0"/>
          </a:p>
        </p:txBody>
      </p:sp>
      <p:pic>
        <p:nvPicPr>
          <p:cNvPr id="5122" name="Picture 2" descr="Suggestion - Free hands and gestures icons">
            <a:extLst>
              <a:ext uri="{FF2B5EF4-FFF2-40B4-BE49-F238E27FC236}">
                <a16:creationId xmlns:a16="http://schemas.microsoft.com/office/drawing/2014/main" id="{70C9AA49-7088-5568-99C4-B17D1659C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5025" y="2112863"/>
            <a:ext cx="2716192" cy="27161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F0CF9EF-5F50-EFED-FC29-E65A5003E5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51662" y="2067422"/>
            <a:ext cx="7343775" cy="3394540"/>
          </a:xfrm>
          <a:prstGeom prst="rect">
            <a:avLst/>
          </a:prstGeom>
        </p:spPr>
      </p:pic>
    </p:spTree>
    <p:extLst>
      <p:ext uri="{BB962C8B-B14F-4D97-AF65-F5344CB8AC3E}">
        <p14:creationId xmlns:p14="http://schemas.microsoft.com/office/powerpoint/2010/main" val="4228957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wipe(left)">
                                      <p:cBhvr>
                                        <p:cTn id="11" dur="500"/>
                                        <p:tgtEl>
                                          <p:spTgt spid="1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wipe(left)">
                                      <p:cBhvr>
                                        <p:cTn id="16" dur="500"/>
                                        <p:tgtEl>
                                          <p:spTgt spid="1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
                                            <p:txEl>
                                              <p:pRg st="3" end="3"/>
                                            </p:txEl>
                                          </p:spTgt>
                                        </p:tgtEl>
                                        <p:attrNameLst>
                                          <p:attrName>style.visibility</p:attrName>
                                        </p:attrNameLst>
                                      </p:cBhvr>
                                      <p:to>
                                        <p:strVal val="visible"/>
                                      </p:to>
                                    </p:set>
                                    <p:animEffect transition="in" filter="wipe(left)">
                                      <p:cBhvr>
                                        <p:cTn id="21" dur="500"/>
                                        <p:tgtEl>
                                          <p:spTgt spid="1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xEl>
                                              <p:pRg st="4" end="4"/>
                                            </p:txEl>
                                          </p:spTgt>
                                        </p:tgtEl>
                                        <p:attrNameLst>
                                          <p:attrName>style.visibility</p:attrName>
                                        </p:attrNameLst>
                                      </p:cBhvr>
                                      <p:to>
                                        <p:strVal val="visible"/>
                                      </p:to>
                                    </p:set>
                                    <p:animEffect transition="in" filter="wipe(left)">
                                      <p:cBhvr>
                                        <p:cTn id="26" dur="500"/>
                                        <p:tgtEl>
                                          <p:spTgt spid="11">
                                            <p:txEl>
                                              <p:pRg st="4" end="4"/>
                                            </p:txEl>
                                          </p:spTgt>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1">
                                            <p:txEl>
                                              <p:pRg st="5" end="5"/>
                                            </p:txEl>
                                          </p:spTgt>
                                        </p:tgtEl>
                                        <p:attrNameLst>
                                          <p:attrName>style.visibility</p:attrName>
                                        </p:attrNameLst>
                                      </p:cBhvr>
                                      <p:to>
                                        <p:strVal val="visible"/>
                                      </p:to>
                                    </p:set>
                                    <p:animEffect transition="in" filter="wipe(left)">
                                      <p:cBhvr>
                                        <p:cTn id="30" dur="500"/>
                                        <p:tgtEl>
                                          <p:spTgt spid="11">
                                            <p:txEl>
                                              <p:pRg st="5" end="5"/>
                                            </p:txEl>
                                          </p:spTgt>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11">
                                            <p:txEl>
                                              <p:pRg st="6" end="6"/>
                                            </p:txEl>
                                          </p:spTgt>
                                        </p:tgtEl>
                                        <p:attrNameLst>
                                          <p:attrName>style.visibility</p:attrName>
                                        </p:attrNameLst>
                                      </p:cBhvr>
                                      <p:to>
                                        <p:strVal val="visible"/>
                                      </p:to>
                                    </p:set>
                                    <p:animEffect transition="in" filter="wipe(left)">
                                      <p:cBhvr>
                                        <p:cTn id="34" dur="500"/>
                                        <p:tgtEl>
                                          <p:spTgt spid="11">
                                            <p:txEl>
                                              <p:pRg st="6" end="6"/>
                                            </p:txEl>
                                          </p:spTgt>
                                        </p:tgtEl>
                                      </p:cBhvr>
                                    </p:animEffect>
                                  </p:childTnLst>
                                </p:cTn>
                              </p:par>
                            </p:childTnLst>
                          </p:cTn>
                        </p:par>
                        <p:par>
                          <p:cTn id="35" fill="hold">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11">
                                            <p:txEl>
                                              <p:pRg st="7" end="7"/>
                                            </p:txEl>
                                          </p:spTgt>
                                        </p:tgtEl>
                                        <p:attrNameLst>
                                          <p:attrName>style.visibility</p:attrName>
                                        </p:attrNameLst>
                                      </p:cBhvr>
                                      <p:to>
                                        <p:strVal val="visible"/>
                                      </p:to>
                                    </p:set>
                                    <p:animEffect transition="in" filter="wipe(left)">
                                      <p:cBhvr>
                                        <p:cTn id="38" dur="500"/>
                                        <p:tgtEl>
                                          <p:spTgt spid="11">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animEffect transition="in" filter="wipe(left)">
                                      <p:cBhvr>
                                        <p:cTn id="43" dur="500"/>
                                        <p:tgtEl>
                                          <p:spTgt spid="11">
                                            <p:txEl>
                                              <p:pRg st="8" end="8"/>
                                            </p:txEl>
                                          </p:spTgt>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5122"/>
                                        </p:tgtEl>
                                        <p:attrNameLst>
                                          <p:attrName>style.visibility</p:attrName>
                                        </p:attrNameLst>
                                      </p:cBhvr>
                                      <p:to>
                                        <p:strVal val="visible"/>
                                      </p:to>
                                    </p:set>
                                    <p:animEffect transition="in" filter="fade">
                                      <p:cBhvr>
                                        <p:cTn id="47" dur="500"/>
                                        <p:tgtEl>
                                          <p:spTgt spid="51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DB32C-C783-9BD9-1E60-6C02005D0E5C}"/>
            </a:ext>
          </a:extLst>
        </p:cNvPr>
        <p:cNvGrpSpPr/>
        <p:nvPr/>
      </p:nvGrpSpPr>
      <p:grpSpPr>
        <a:xfrm>
          <a:off x="0" y="0"/>
          <a:ext cx="0" cy="0"/>
          <a:chOff x="0" y="0"/>
          <a:chExt cx="0" cy="0"/>
        </a:xfrm>
      </p:grpSpPr>
      <p:pic>
        <p:nvPicPr>
          <p:cNvPr id="13" name="Video 8">
            <a:hlinkClick r:id="" action="ppaction://media"/>
            <a:extLst>
              <a:ext uri="{FF2B5EF4-FFF2-40B4-BE49-F238E27FC236}">
                <a16:creationId xmlns:a16="http://schemas.microsoft.com/office/drawing/2014/main" id="{293D0623-9A0C-26E1-D8B0-06710BB944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14744" y="1905575"/>
            <a:ext cx="7631678" cy="4301818"/>
          </a:xfrm>
          <a:prstGeom prst="rect">
            <a:avLst/>
          </a:prstGeom>
        </p:spPr>
      </p:pic>
      <p:sp>
        <p:nvSpPr>
          <p:cNvPr id="2" name="Title 1">
            <a:extLst>
              <a:ext uri="{FF2B5EF4-FFF2-40B4-BE49-F238E27FC236}">
                <a16:creationId xmlns:a16="http://schemas.microsoft.com/office/drawing/2014/main" id="{BB483938-F9FB-9BF7-9027-EDBC61A246B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GB" sz="4000" b="1" dirty="0">
                <a:latin typeface="Times New Roman" panose="02020603050405020304" pitchFamily="18" charset="0"/>
                <a:cs typeface="Times New Roman" panose="02020603050405020304" pitchFamily="18" charset="0"/>
              </a:rPr>
              <a:t>Results</a:t>
            </a:r>
          </a:p>
        </p:txBody>
      </p:sp>
      <p:pic>
        <p:nvPicPr>
          <p:cNvPr id="5" name="Picture 4">
            <a:extLst>
              <a:ext uri="{FF2B5EF4-FFF2-40B4-BE49-F238E27FC236}">
                <a16:creationId xmlns:a16="http://schemas.microsoft.com/office/drawing/2014/main" id="{A455B07F-A290-8CD2-31E5-54C38EC2C00F}"/>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327E4E6A-52FD-E3B9-6D79-9157E639DD64}"/>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200101EB-FE5A-D994-E8FB-0B9BE94BDC65}"/>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82F1FB90-D456-F97C-E0D6-188E1DE7EBF7}"/>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28</a:t>
            </a:fld>
            <a:endParaRPr lang="en-GB">
              <a:solidFill>
                <a:schemeClr val="bg1"/>
              </a:solidFill>
            </a:endParaRPr>
          </a:p>
        </p:txBody>
      </p:sp>
      <p:sp>
        <p:nvSpPr>
          <p:cNvPr id="11" name="TextBox 10">
            <a:extLst>
              <a:ext uri="{FF2B5EF4-FFF2-40B4-BE49-F238E27FC236}">
                <a16:creationId xmlns:a16="http://schemas.microsoft.com/office/drawing/2014/main" id="{F7CC7CB3-A002-FDFB-D8A5-9827E58ADBC0}"/>
              </a:ext>
            </a:extLst>
          </p:cNvPr>
          <p:cNvSpPr txBox="1"/>
          <p:nvPr/>
        </p:nvSpPr>
        <p:spPr>
          <a:xfrm>
            <a:off x="665921" y="2182828"/>
            <a:ext cx="1071504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Motor Testing:</a:t>
            </a:r>
            <a:endParaRPr lang="en-PK" sz="2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5C50D2E-9F4B-BB97-F334-D5E54A7284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889032">
            <a:off x="-16558117" y="4544576"/>
            <a:ext cx="7524000" cy="3325635"/>
          </a:xfrm>
          <a:prstGeom prst="rect">
            <a:avLst/>
          </a:prstGeom>
        </p:spPr>
      </p:pic>
    </p:spTree>
    <p:extLst>
      <p:ext uri="{BB962C8B-B14F-4D97-AF65-F5344CB8AC3E}">
        <p14:creationId xmlns:p14="http://schemas.microsoft.com/office/powerpoint/2010/main" val="3597459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246" fill="hold"/>
                                        <p:tgtEl>
                                          <p:spTgt spid="13"/>
                                        </p:tgtEl>
                                      </p:cBhvr>
                                    </p:cmd>
                                  </p:childTnLst>
                                </p:cTn>
                              </p:par>
                            </p:childTnLst>
                          </p:cTn>
                        </p:par>
                        <p:par>
                          <p:cTn id="7" fill="hold">
                            <p:stCondLst>
                              <p:cond delay="14246"/>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13"/>
                </p:tgtEl>
              </p:cMediaNode>
            </p:video>
            <p:seq concurrent="1" nextAc="seek">
              <p:cTn id="12" restart="whenNotActive" fill="hold" evtFilter="cancelBubble" nodeType="interactiveSeq">
                <p:stCondLst>
                  <p:cond evt="onClick" delay="0">
                    <p:tgtEl>
                      <p:spTgt spid="1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3"/>
                                        </p:tgtEl>
                                      </p:cBhvr>
                                    </p:cmd>
                                  </p:childTnLst>
                                </p:cTn>
                              </p:par>
                            </p:childTnLst>
                          </p:cTn>
                        </p:par>
                      </p:childTnLst>
                    </p:cTn>
                  </p:par>
                </p:childTnLst>
              </p:cTn>
              <p:nextCondLst>
                <p:cond evt="onClick" delay="0">
                  <p:tgtEl>
                    <p:spTgt spid="13"/>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DB32C-C783-9BD9-1E60-6C02005D0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83938-F9FB-9BF7-9027-EDBC61A246B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Results</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A455B07F-A290-8CD2-31E5-54C38EC2C00F}"/>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327E4E6A-52FD-E3B9-6D79-9157E639DD64}"/>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200101EB-FE5A-D994-E8FB-0B9BE94BDC65}"/>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82F1FB90-D456-F97C-E0D6-188E1DE7EBF7}"/>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29</a:t>
            </a:fld>
            <a:endParaRPr lang="en-GB">
              <a:solidFill>
                <a:schemeClr val="bg1"/>
              </a:solidFill>
            </a:endParaRPr>
          </a:p>
        </p:txBody>
      </p:sp>
      <p:sp>
        <p:nvSpPr>
          <p:cNvPr id="11" name="TextBox 10">
            <a:extLst>
              <a:ext uri="{FF2B5EF4-FFF2-40B4-BE49-F238E27FC236}">
                <a16:creationId xmlns:a16="http://schemas.microsoft.com/office/drawing/2014/main" id="{F7CC7CB3-A002-FDFB-D8A5-9827E58ADBC0}"/>
              </a:ext>
            </a:extLst>
          </p:cNvPr>
          <p:cNvSpPr txBox="1"/>
          <p:nvPr/>
        </p:nvSpPr>
        <p:spPr>
          <a:xfrm>
            <a:off x="665921" y="2182828"/>
            <a:ext cx="1071504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EMG Sensor Testing:</a:t>
            </a:r>
            <a:endParaRPr lang="en-PK" sz="2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05C50D2E-9F4B-BB97-F334-D5E54A728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889032">
            <a:off x="-16558117" y="4544576"/>
            <a:ext cx="7524000" cy="3325635"/>
          </a:xfrm>
          <a:prstGeom prst="rect">
            <a:avLst/>
          </a:prstGeom>
        </p:spPr>
      </p:pic>
      <p:pic>
        <p:nvPicPr>
          <p:cNvPr id="9" name="Video 8">
            <a:hlinkClick r:id="" action="ppaction://media"/>
            <a:extLst>
              <a:ext uri="{FF2B5EF4-FFF2-40B4-BE49-F238E27FC236}">
                <a16:creationId xmlns:a16="http://schemas.microsoft.com/office/drawing/2014/main" id="{26A964CD-6621-9960-5FCB-BE4B2CC19E30}"/>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t="8944" r="6131"/>
          <a:stretch/>
        </p:blipFill>
        <p:spPr>
          <a:xfrm>
            <a:off x="3918097" y="2182828"/>
            <a:ext cx="7607982" cy="4159994"/>
          </a:xfrm>
          <a:prstGeom prst="rect">
            <a:avLst/>
          </a:prstGeom>
        </p:spPr>
      </p:pic>
    </p:spTree>
    <p:extLst>
      <p:ext uri="{BB962C8B-B14F-4D97-AF65-F5344CB8AC3E}">
        <p14:creationId xmlns:p14="http://schemas.microsoft.com/office/powerpoint/2010/main" val="375414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004" fill="hold"/>
                                        <p:tgtEl>
                                          <p:spTgt spid="9"/>
                                        </p:tgtEl>
                                      </p:cBhvr>
                                    </p:cmd>
                                  </p:childTnLst>
                                </p:cTn>
                              </p:par>
                            </p:childTnLst>
                          </p:cTn>
                        </p:par>
                        <p:par>
                          <p:cTn id="7" fill="hold">
                            <p:stCondLst>
                              <p:cond delay="19004"/>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0">
                <p:cTn id="11" repeatCount="indefinite" fill="hold" display="0">
                  <p:stCondLst>
                    <p:cond delay="indefinite"/>
                  </p:stCondLst>
                </p:cTn>
                <p:tgtEl>
                  <p:spTgt spid="9"/>
                </p:tgtEl>
              </p:cMediaNode>
            </p:video>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9"/>
                                        </p:tgtEl>
                                      </p:cBhvr>
                                    </p:cmd>
                                  </p:childTnLst>
                                </p:cTn>
                              </p:par>
                            </p:childTnLst>
                          </p:cTn>
                        </p:par>
                      </p:childTnLst>
                    </p:cTn>
                  </p:par>
                </p:childTnLst>
              </p:cTn>
              <p:nextCondLst>
                <p:cond evt="onClick" delay="0">
                  <p:tgtEl>
                    <p:spTgt spid="9"/>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09D8-AFC7-3DF5-02EE-B2147A29A34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Outlines</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D834C1-70CE-F06F-2947-1CCFB87A92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B4683AC7-291A-FDD1-10D6-64AC297E8162}"/>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6F4FFF83-6C4D-EA26-CC43-195B4B43AE5A}"/>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2A98D8E0-8035-21AB-EADA-FF07DD43F7AA}"/>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3</a:t>
            </a:fld>
            <a:endParaRPr lang="en-GB" dirty="0">
              <a:solidFill>
                <a:schemeClr val="bg1"/>
              </a:solidFill>
            </a:endParaRPr>
          </a:p>
        </p:txBody>
      </p:sp>
      <p:sp>
        <p:nvSpPr>
          <p:cNvPr id="12" name="Content Placeholder 2">
            <a:extLst>
              <a:ext uri="{FF2B5EF4-FFF2-40B4-BE49-F238E27FC236}">
                <a16:creationId xmlns:a16="http://schemas.microsoft.com/office/drawing/2014/main" id="{FB6E11DF-D509-D169-3A9F-0A0BA79C8D76}"/>
              </a:ext>
            </a:extLst>
          </p:cNvPr>
          <p:cNvSpPr txBox="1">
            <a:spLocks noGrp="1" noRot="1" noMove="1" noResize="1" noEditPoints="1" noAdjustHandles="1" noChangeArrowheads="1" noChangeShapeType="1"/>
          </p:cNvSpPr>
          <p:nvPr/>
        </p:nvSpPr>
        <p:spPr>
          <a:xfrm>
            <a:off x="6596015" y="2352261"/>
            <a:ext cx="5035622" cy="397710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400" dirty="0">
              <a:latin typeface="Times New Roman" panose="02020603050405020304" pitchFamily="18" charset="0"/>
              <a:cs typeface="Times New Roman" panose="02020603050405020304" pitchFamily="18" charset="0"/>
            </a:endParaRPr>
          </a:p>
        </p:txBody>
      </p:sp>
      <p:sp>
        <p:nvSpPr>
          <p:cNvPr id="13" name="Content Placeholder 2">
            <a:extLst>
              <a:ext uri="{FF2B5EF4-FFF2-40B4-BE49-F238E27FC236}">
                <a16:creationId xmlns:a16="http://schemas.microsoft.com/office/drawing/2014/main" id="{0DECE8EC-74B4-7DAC-3FE9-A16E86267644}"/>
              </a:ext>
            </a:extLst>
          </p:cNvPr>
          <p:cNvSpPr>
            <a:spLocks noGrp="1"/>
          </p:cNvSpPr>
          <p:nvPr>
            <p:ph idx="1"/>
          </p:nvPr>
        </p:nvSpPr>
        <p:spPr>
          <a:xfrm>
            <a:off x="560363" y="2298465"/>
            <a:ext cx="5376816" cy="3201849"/>
          </a:xfrm>
        </p:spPr>
        <p:txBody>
          <a:bodyPr>
            <a:normAutofit/>
          </a:bodyPr>
          <a:lstStyle/>
          <a:p>
            <a:r>
              <a:rPr lang="en-US" sz="2400" dirty="0">
                <a:latin typeface="Times New Roman" panose="02020603050405020304" pitchFamily="18" charset="0"/>
                <a:cs typeface="Times New Roman" panose="02020603050405020304" pitchFamily="18" charset="0"/>
              </a:rPr>
              <a:t>Introduction</a:t>
            </a:r>
          </a:p>
          <a:p>
            <a:r>
              <a:rPr lang="en-US" sz="2400" dirty="0">
                <a:latin typeface="Times New Roman" panose="02020603050405020304" pitchFamily="18" charset="0"/>
                <a:cs typeface="Times New Roman" panose="02020603050405020304" pitchFamily="18" charset="0"/>
              </a:rPr>
              <a:t>Problem statement</a:t>
            </a:r>
          </a:p>
          <a:p>
            <a:r>
              <a:rPr lang="en-US" sz="2400" dirty="0">
                <a:latin typeface="Times New Roman" panose="02020603050405020304" pitchFamily="18" charset="0"/>
                <a:cs typeface="Times New Roman" panose="02020603050405020304" pitchFamily="18" charset="0"/>
              </a:rPr>
              <a:t>Objectives</a:t>
            </a:r>
          </a:p>
          <a:p>
            <a:r>
              <a:rPr lang="en-US" sz="2400" dirty="0">
                <a:latin typeface="Times New Roman" panose="02020603050405020304" pitchFamily="18" charset="0"/>
                <a:cs typeface="Times New Roman" panose="02020603050405020304" pitchFamily="18" charset="0"/>
              </a:rPr>
              <a:t>Block diagram of the proposed solution</a:t>
            </a:r>
          </a:p>
          <a:p>
            <a:r>
              <a:rPr lang="en-US" sz="2400" dirty="0">
                <a:latin typeface="Times New Roman" panose="02020603050405020304" pitchFamily="18" charset="0"/>
                <a:cs typeface="Times New Roman" panose="02020603050405020304" pitchFamily="18" charset="0"/>
              </a:rPr>
              <a:t>Flowchart </a:t>
            </a:r>
          </a:p>
          <a:p>
            <a:r>
              <a:rPr lang="en-US" sz="2400" dirty="0"/>
              <a:t>Benefits to the society</a:t>
            </a:r>
            <a:endParaRPr lang="en-PK" sz="3200" dirty="0"/>
          </a:p>
          <a:p>
            <a:endParaRPr lang="en-US" sz="2400" dirty="0">
              <a:latin typeface="Times New Roman" panose="02020603050405020304" pitchFamily="18"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86D53FA6-73A6-8D7B-E7AA-2D1B80249F1B}"/>
              </a:ext>
            </a:extLst>
          </p:cNvPr>
          <p:cNvSpPr txBox="1">
            <a:spLocks/>
          </p:cNvSpPr>
          <p:nvPr/>
        </p:nvSpPr>
        <p:spPr>
          <a:xfrm>
            <a:off x="6425418" y="2270461"/>
            <a:ext cx="5376816" cy="320184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UN’s sustainable development goals</a:t>
            </a:r>
            <a:endParaRPr lang="en-PK" sz="2400" dirty="0"/>
          </a:p>
          <a:p>
            <a:r>
              <a:rPr lang="en-US" dirty="0"/>
              <a:t>Time line</a:t>
            </a:r>
            <a:endParaRPr lang="en-PK" sz="2400" dirty="0"/>
          </a:p>
          <a:p>
            <a:r>
              <a:rPr lang="en-US" dirty="0"/>
              <a:t>References</a:t>
            </a:r>
          </a:p>
          <a:p>
            <a:r>
              <a:rPr lang="en-US" dirty="0">
                <a:latin typeface="Times New Roman" panose="02020603050405020304" pitchFamily="18" charset="0"/>
                <a:cs typeface="Times New Roman" panose="02020603050405020304" pitchFamily="18" charset="0"/>
              </a:rPr>
              <a:t>Literature Review</a:t>
            </a:r>
            <a:endParaRPr lang="en-US" dirty="0"/>
          </a:p>
          <a:p>
            <a:r>
              <a:rPr lang="en-US" sz="2400" dirty="0">
                <a:latin typeface="Times New Roman" panose="02020603050405020304" pitchFamily="18" charset="0"/>
                <a:cs typeface="Times New Roman" panose="02020603050405020304" pitchFamily="18" charset="0"/>
              </a:rPr>
              <a:t>Modern tools</a:t>
            </a:r>
          </a:p>
          <a:p>
            <a:r>
              <a:rPr lang="en-US" sz="2400" dirty="0"/>
              <a:t>Individual Contribution of each group member</a:t>
            </a:r>
            <a:endParaRPr lang="en-US" sz="2400" dirty="0">
              <a:latin typeface="Times New Roman" panose="02020603050405020304" pitchFamily="18" charset="0"/>
              <a:cs typeface="Times New Roman" panose="02020603050405020304" pitchFamily="18" charset="0"/>
            </a:endParaRPr>
          </a:p>
          <a:p>
            <a:pPr marL="0" indent="0">
              <a:buNone/>
            </a:pPr>
            <a:endParaRPr lang="en-PK" sz="2400" dirty="0">
              <a:effectLst/>
            </a:endParaRPr>
          </a:p>
        </p:txBody>
      </p:sp>
    </p:spTree>
    <p:extLst>
      <p:ext uri="{BB962C8B-B14F-4D97-AF65-F5344CB8AC3E}">
        <p14:creationId xmlns:p14="http://schemas.microsoft.com/office/powerpoint/2010/main" val="2441285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10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800"/>
                                        <p:tgtEl>
                                          <p:spTgt spid="1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500"/>
                                        <p:tgtEl>
                                          <p:spTgt spid="1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fade">
                                      <p:cBhvr>
                                        <p:cTn id="20" dur="500"/>
                                        <p:tgtEl>
                                          <p:spTgt spid="1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500"/>
                                        <p:tgtEl>
                                          <p:spTgt spid="1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xEl>
                                              <p:pRg st="5" end="5"/>
                                            </p:txEl>
                                          </p:spTgt>
                                        </p:tgtEl>
                                        <p:attrNameLst>
                                          <p:attrName>style.visibility</p:attrName>
                                        </p:attrNameLst>
                                      </p:cBhvr>
                                      <p:to>
                                        <p:strVal val="visible"/>
                                      </p:to>
                                    </p:set>
                                    <p:animEffect transition="in" filter="fade">
                                      <p:cBhvr>
                                        <p:cTn id="26" dur="500"/>
                                        <p:tgtEl>
                                          <p:spTgt spid="13">
                                            <p:txEl>
                                              <p:pRg st="5" end="5"/>
                                            </p:txEl>
                                          </p:spTgt>
                                        </p:tgtEl>
                                      </p:cBhvr>
                                    </p:animEffect>
                                  </p:childTnLst>
                                </p:cTn>
                              </p:par>
                            </p:childTnLst>
                          </p:cTn>
                        </p:par>
                        <p:par>
                          <p:cTn id="27" fill="hold">
                            <p:stCondLst>
                              <p:cond delay="14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9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allAtOnce"/>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5020B-B987-7DB7-9D30-724C2D39AD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D0EF8-796D-3D3F-8370-08079670C61F}"/>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Results </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9CB26CA-DF2B-BF41-8EF8-F831351B9F1B}"/>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0C434409-7889-4964-1565-7A8B3CA71196}"/>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5EBCC20D-1116-6697-3ACE-4FDAC35D2327}"/>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2E398A8D-0F7D-E625-FDF2-7C9E7B4ABC1F}"/>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30</a:t>
            </a:fld>
            <a:endParaRPr lang="en-GB">
              <a:solidFill>
                <a:schemeClr val="bg1"/>
              </a:solidFill>
            </a:endParaRPr>
          </a:p>
        </p:txBody>
      </p:sp>
      <p:sp>
        <p:nvSpPr>
          <p:cNvPr id="24" name="Rectangle 23">
            <a:extLst>
              <a:ext uri="{FF2B5EF4-FFF2-40B4-BE49-F238E27FC236}">
                <a16:creationId xmlns:a16="http://schemas.microsoft.com/office/drawing/2014/main" id="{415D8C77-C068-943B-CAF5-68E3346E8D49}"/>
              </a:ext>
            </a:extLst>
          </p:cNvPr>
          <p:cNvSpPr/>
          <p:nvPr/>
        </p:nvSpPr>
        <p:spPr>
          <a:xfrm>
            <a:off x="1030147" y="4929772"/>
            <a:ext cx="231494" cy="278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3" name="Picture 2">
            <a:extLst>
              <a:ext uri="{FF2B5EF4-FFF2-40B4-BE49-F238E27FC236}">
                <a16:creationId xmlns:a16="http://schemas.microsoft.com/office/drawing/2014/main" id="{7ADF4299-C1A5-23C4-0856-6FF68166E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889032">
            <a:off x="-16558117" y="4544576"/>
            <a:ext cx="7524000" cy="3325635"/>
          </a:xfrm>
          <a:prstGeom prst="rect">
            <a:avLst/>
          </a:prstGeom>
        </p:spPr>
      </p:pic>
      <p:pic>
        <p:nvPicPr>
          <p:cNvPr id="13" name="Picture 12">
            <a:extLst>
              <a:ext uri="{FF2B5EF4-FFF2-40B4-BE49-F238E27FC236}">
                <a16:creationId xmlns:a16="http://schemas.microsoft.com/office/drawing/2014/main" id="{872B3286-51BD-7216-8FBB-D90E491CF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17" y="2366752"/>
            <a:ext cx="1785258" cy="3742680"/>
          </a:xfrm>
          <a:prstGeom prst="rect">
            <a:avLst/>
          </a:prstGeom>
        </p:spPr>
      </p:pic>
      <p:pic>
        <p:nvPicPr>
          <p:cNvPr id="15" name="Picture 14">
            <a:extLst>
              <a:ext uri="{FF2B5EF4-FFF2-40B4-BE49-F238E27FC236}">
                <a16:creationId xmlns:a16="http://schemas.microsoft.com/office/drawing/2014/main" id="{4C06FF18-C0D0-3DDF-65D1-3CEFF2E74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7481" y="2514600"/>
            <a:ext cx="1543576" cy="3284012"/>
          </a:xfrm>
          <a:prstGeom prst="rect">
            <a:avLst/>
          </a:prstGeom>
        </p:spPr>
      </p:pic>
      <p:pic>
        <p:nvPicPr>
          <p:cNvPr id="17" name="Picture 16">
            <a:extLst>
              <a:ext uri="{FF2B5EF4-FFF2-40B4-BE49-F238E27FC236}">
                <a16:creationId xmlns:a16="http://schemas.microsoft.com/office/drawing/2014/main" id="{7A3AE9B4-A519-AEAD-59C0-BBFDDCCF55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8281103" y="2904365"/>
            <a:ext cx="3292286" cy="2469214"/>
          </a:xfrm>
          <a:prstGeom prst="rect">
            <a:avLst/>
          </a:prstGeom>
        </p:spPr>
      </p:pic>
    </p:spTree>
    <p:extLst>
      <p:ext uri="{BB962C8B-B14F-4D97-AF65-F5344CB8AC3E}">
        <p14:creationId xmlns:p14="http://schemas.microsoft.com/office/powerpoint/2010/main" val="2600023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39432-52EC-FDD9-A346-74805AFC8A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B00900-D866-437F-3FD6-802B4D2EF3BD}"/>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Results </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4D62871-332E-127A-E3E1-89648118334B}"/>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21206F1E-1CAD-3AEF-ABF9-AF825F7B108E}"/>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BB14DB27-2F0D-2164-D7E3-BA1AEE2855CE}"/>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41E8139D-C25A-F1CD-966D-7598BBEC2468}"/>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31</a:t>
            </a:fld>
            <a:endParaRPr lang="en-GB">
              <a:solidFill>
                <a:schemeClr val="bg1"/>
              </a:solidFill>
            </a:endParaRPr>
          </a:p>
        </p:txBody>
      </p:sp>
      <p:sp>
        <p:nvSpPr>
          <p:cNvPr id="11" name="TextBox 10">
            <a:extLst>
              <a:ext uri="{FF2B5EF4-FFF2-40B4-BE49-F238E27FC236}">
                <a16:creationId xmlns:a16="http://schemas.microsoft.com/office/drawing/2014/main" id="{CE560F33-FAE6-4B6A-1300-C13895369A80}"/>
              </a:ext>
            </a:extLst>
          </p:cNvPr>
          <p:cNvSpPr txBox="1"/>
          <p:nvPr/>
        </p:nvSpPr>
        <p:spPr>
          <a:xfrm>
            <a:off x="665921" y="2182828"/>
            <a:ext cx="1071504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Inertial Measurement Unit (IMU)  Testing:</a:t>
            </a:r>
            <a:endParaRPr lang="en-PK" sz="2000" b="1"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1343A48F-3137-38C7-242A-A2F9AFBD4772}"/>
              </a:ext>
            </a:extLst>
          </p:cNvPr>
          <p:cNvSpPr/>
          <p:nvPr/>
        </p:nvSpPr>
        <p:spPr>
          <a:xfrm>
            <a:off x="1030147" y="4929772"/>
            <a:ext cx="231494" cy="278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pic>
        <p:nvPicPr>
          <p:cNvPr id="9" name="Picture 8">
            <a:extLst>
              <a:ext uri="{FF2B5EF4-FFF2-40B4-BE49-F238E27FC236}">
                <a16:creationId xmlns:a16="http://schemas.microsoft.com/office/drawing/2014/main" id="{DEE79364-0EFB-91C7-D3E6-C2FCBFBA6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21" y="2947618"/>
            <a:ext cx="7343775" cy="3394540"/>
          </a:xfrm>
          <a:prstGeom prst="rect">
            <a:avLst/>
          </a:prstGeom>
        </p:spPr>
      </p:pic>
      <p:sp>
        <p:nvSpPr>
          <p:cNvPr id="10" name="TextBox 9">
            <a:extLst>
              <a:ext uri="{FF2B5EF4-FFF2-40B4-BE49-F238E27FC236}">
                <a16:creationId xmlns:a16="http://schemas.microsoft.com/office/drawing/2014/main" id="{3AD24DB0-4CC4-FE07-3A3D-0263B3B46C93}"/>
              </a:ext>
            </a:extLst>
          </p:cNvPr>
          <p:cNvSpPr txBox="1"/>
          <p:nvPr/>
        </p:nvSpPr>
        <p:spPr>
          <a:xfrm>
            <a:off x="8028946" y="2974916"/>
            <a:ext cx="3862693" cy="3139321"/>
          </a:xfrm>
          <a:prstGeom prst="rect">
            <a:avLst/>
          </a:prstGeom>
          <a:noFill/>
        </p:spPr>
        <p:txBody>
          <a:bodyPr wrap="square" rtlCol="0">
            <a:spAutoFit/>
          </a:bodyPr>
          <a:lstStyle/>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An </a:t>
            </a:r>
            <a:r>
              <a:rPr lang="en-US" b="1" dirty="0"/>
              <a:t>accelerometer</a:t>
            </a:r>
            <a:r>
              <a:rPr lang="en-US" dirty="0"/>
              <a:t> is a device that measures proper acceleration, which is the rate of change of velocity of an object. </a:t>
            </a:r>
          </a:p>
          <a:p>
            <a:pPr algn="just"/>
            <a:endParaRPr lang="en-US" dirty="0"/>
          </a:p>
          <a:p>
            <a:pPr marL="285750" indent="-285750" algn="just">
              <a:buFont typeface="Arial" panose="020B0604020202020204" pitchFamily="34" charset="0"/>
              <a:buChar char="•"/>
            </a:pPr>
            <a:r>
              <a:rPr lang="en-US" dirty="0"/>
              <a:t>This graph is plotted on MATLAB by interfacing it with the Arduino IDE. The hardware components I used are an inertial measurement unit (MPU 6050) and an Arduino UNO</a:t>
            </a:r>
            <a:endParaRPr lang="en-PK" dirty="0"/>
          </a:p>
        </p:txBody>
      </p:sp>
      <p:sp>
        <p:nvSpPr>
          <p:cNvPr id="12" name="TextBox 11">
            <a:extLst>
              <a:ext uri="{FF2B5EF4-FFF2-40B4-BE49-F238E27FC236}">
                <a16:creationId xmlns:a16="http://schemas.microsoft.com/office/drawing/2014/main" id="{6B46A752-6DFC-0748-B9D0-7DE3C5698C79}"/>
              </a:ext>
            </a:extLst>
          </p:cNvPr>
          <p:cNvSpPr txBox="1"/>
          <p:nvPr/>
        </p:nvSpPr>
        <p:spPr>
          <a:xfrm>
            <a:off x="663272" y="2557603"/>
            <a:ext cx="1852367" cy="369332"/>
          </a:xfrm>
          <a:prstGeom prst="rect">
            <a:avLst/>
          </a:prstGeom>
          <a:noFill/>
        </p:spPr>
        <p:txBody>
          <a:bodyPr wrap="none" rtlCol="0">
            <a:spAutoFit/>
          </a:bodyPr>
          <a:lstStyle/>
          <a:p>
            <a:pPr marL="285750" indent="-285750">
              <a:buFont typeface="Arial" panose="020B0604020202020204" pitchFamily="34" charset="0"/>
              <a:buChar char="•"/>
            </a:pPr>
            <a:r>
              <a:rPr lang="en-US" b="1" dirty="0"/>
              <a:t>Accelerometer</a:t>
            </a:r>
            <a:endParaRPr lang="en-PK" b="1" dirty="0"/>
          </a:p>
        </p:txBody>
      </p:sp>
      <p:pic>
        <p:nvPicPr>
          <p:cNvPr id="3" name="Picture 2">
            <a:extLst>
              <a:ext uri="{FF2B5EF4-FFF2-40B4-BE49-F238E27FC236}">
                <a16:creationId xmlns:a16="http://schemas.microsoft.com/office/drawing/2014/main" id="{68E70F6E-26C1-B428-23FD-C159C59129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889032">
            <a:off x="-16558117" y="4544576"/>
            <a:ext cx="7524000" cy="3325635"/>
          </a:xfrm>
          <a:prstGeom prst="rect">
            <a:avLst/>
          </a:prstGeom>
        </p:spPr>
      </p:pic>
    </p:spTree>
    <p:extLst>
      <p:ext uri="{BB962C8B-B14F-4D97-AF65-F5344CB8AC3E}">
        <p14:creationId xmlns:p14="http://schemas.microsoft.com/office/powerpoint/2010/main" val="728029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B07EC-C7C8-7F3A-6272-084F18BF6C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03FCBF-FB87-92FB-7889-EE6A5F85F4B1}"/>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Results</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696B280-5C0D-AB20-1D1D-435B117E0781}"/>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5ED1B088-3446-D26B-29D9-05580157FA92}"/>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E96BB42F-9D5A-D547-E3D3-AAA92C79A630}"/>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5BE736E5-80A6-CB4B-C224-262D91602FC3}"/>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32</a:t>
            </a:fld>
            <a:endParaRPr lang="en-GB">
              <a:solidFill>
                <a:schemeClr val="bg1"/>
              </a:solidFill>
            </a:endParaRPr>
          </a:p>
        </p:txBody>
      </p:sp>
      <p:sp>
        <p:nvSpPr>
          <p:cNvPr id="11" name="TextBox 10">
            <a:extLst>
              <a:ext uri="{FF2B5EF4-FFF2-40B4-BE49-F238E27FC236}">
                <a16:creationId xmlns:a16="http://schemas.microsoft.com/office/drawing/2014/main" id="{039F4F84-B096-84F9-5CE0-4A93F3A1D285}"/>
              </a:ext>
            </a:extLst>
          </p:cNvPr>
          <p:cNvSpPr txBox="1"/>
          <p:nvPr/>
        </p:nvSpPr>
        <p:spPr>
          <a:xfrm>
            <a:off x="665921" y="2182828"/>
            <a:ext cx="10715046"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Inertial Measurement Unit (IMU)  Testing:</a:t>
            </a:r>
            <a:endParaRPr lang="en-PK" sz="2000" b="1" dirty="0">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64CCA9FD-F7F1-3795-E8CB-F175A1CE31A2}"/>
              </a:ext>
            </a:extLst>
          </p:cNvPr>
          <p:cNvSpPr/>
          <p:nvPr/>
        </p:nvSpPr>
        <p:spPr>
          <a:xfrm>
            <a:off x="1030147" y="4929772"/>
            <a:ext cx="231494" cy="2788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 name="TextBox 11">
            <a:extLst>
              <a:ext uri="{FF2B5EF4-FFF2-40B4-BE49-F238E27FC236}">
                <a16:creationId xmlns:a16="http://schemas.microsoft.com/office/drawing/2014/main" id="{3FED2602-BEF5-FD06-57C7-7847DD7E95F5}"/>
              </a:ext>
            </a:extLst>
          </p:cNvPr>
          <p:cNvSpPr txBox="1"/>
          <p:nvPr/>
        </p:nvSpPr>
        <p:spPr>
          <a:xfrm>
            <a:off x="663272" y="2557603"/>
            <a:ext cx="1504514" cy="369332"/>
          </a:xfrm>
          <a:prstGeom prst="rect">
            <a:avLst/>
          </a:prstGeom>
          <a:noFill/>
        </p:spPr>
        <p:txBody>
          <a:bodyPr wrap="none" rtlCol="0">
            <a:spAutoFit/>
          </a:bodyPr>
          <a:lstStyle/>
          <a:p>
            <a:pPr marL="285750" indent="-285750">
              <a:buFont typeface="Arial" panose="020B0604020202020204" pitchFamily="34" charset="0"/>
              <a:buChar char="•"/>
            </a:pPr>
            <a:r>
              <a:rPr lang="en-US" b="1" dirty="0" err="1"/>
              <a:t>Gyrometer</a:t>
            </a:r>
            <a:endParaRPr lang="en-PK" b="1" dirty="0"/>
          </a:p>
        </p:txBody>
      </p:sp>
      <p:pic>
        <p:nvPicPr>
          <p:cNvPr id="8" name="Picture 7">
            <a:extLst>
              <a:ext uri="{FF2B5EF4-FFF2-40B4-BE49-F238E27FC236}">
                <a16:creationId xmlns:a16="http://schemas.microsoft.com/office/drawing/2014/main" id="{CF7BF3BA-946F-1930-0DA8-85D70507A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696" y="2957713"/>
            <a:ext cx="7524000" cy="3325635"/>
          </a:xfrm>
          <a:prstGeom prst="rect">
            <a:avLst/>
          </a:prstGeom>
        </p:spPr>
      </p:pic>
      <p:sp>
        <p:nvSpPr>
          <p:cNvPr id="13" name="TextBox 12">
            <a:extLst>
              <a:ext uri="{FF2B5EF4-FFF2-40B4-BE49-F238E27FC236}">
                <a16:creationId xmlns:a16="http://schemas.microsoft.com/office/drawing/2014/main" id="{37FD58BD-74A6-85FA-B7A1-786B17E5445A}"/>
              </a:ext>
            </a:extLst>
          </p:cNvPr>
          <p:cNvSpPr txBox="1"/>
          <p:nvPr/>
        </p:nvSpPr>
        <p:spPr>
          <a:xfrm>
            <a:off x="8028946" y="2974916"/>
            <a:ext cx="3862693" cy="3139321"/>
          </a:xfrm>
          <a:prstGeom prst="rect">
            <a:avLst/>
          </a:prstGeom>
          <a:noFill/>
        </p:spPr>
        <p:txBody>
          <a:bodyPr wrap="square" rtlCol="0">
            <a:spAutoFit/>
          </a:bodyPr>
          <a:lstStyle/>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A </a:t>
            </a:r>
            <a:r>
              <a:rPr lang="en-US" b="1" dirty="0" err="1"/>
              <a:t>gyrometer</a:t>
            </a:r>
            <a:r>
              <a:rPr lang="en-US" dirty="0"/>
              <a:t>, also known as a gyroscope or gyro, is a device that measures the rate of rotation around a particular axis.</a:t>
            </a:r>
          </a:p>
          <a:p>
            <a:pPr algn="just"/>
            <a:endParaRPr lang="en-US" dirty="0"/>
          </a:p>
          <a:p>
            <a:pPr marL="285750" indent="-285750" algn="just">
              <a:buFont typeface="Arial" panose="020B0604020202020204" pitchFamily="34" charset="0"/>
              <a:buChar char="•"/>
            </a:pPr>
            <a:r>
              <a:rPr lang="en-US" dirty="0"/>
              <a:t>This graph is plotted on MATLAB by interfacing it with the Arduino IDE. The hardware components I used are an inertial measurement unit (MPU 6050) and an Arduino UNO</a:t>
            </a:r>
            <a:endParaRPr lang="en-PK" dirty="0"/>
          </a:p>
        </p:txBody>
      </p:sp>
      <p:pic>
        <p:nvPicPr>
          <p:cNvPr id="3" name="Picture 2">
            <a:extLst>
              <a:ext uri="{FF2B5EF4-FFF2-40B4-BE49-F238E27FC236}">
                <a16:creationId xmlns:a16="http://schemas.microsoft.com/office/drawing/2014/main" id="{F5DE50E2-CCEE-64DB-18CA-936928CE36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914715">
            <a:off x="11103755" y="-8118141"/>
            <a:ext cx="1325624" cy="3366850"/>
          </a:xfrm>
          <a:prstGeom prst="rect">
            <a:avLst/>
          </a:prstGeom>
        </p:spPr>
      </p:pic>
      <p:pic>
        <p:nvPicPr>
          <p:cNvPr id="9" name="Picture 8">
            <a:extLst>
              <a:ext uri="{FF2B5EF4-FFF2-40B4-BE49-F238E27FC236}">
                <a16:creationId xmlns:a16="http://schemas.microsoft.com/office/drawing/2014/main" id="{96052270-7C70-A981-90DF-47F0F8DBA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506858" y="18175219"/>
            <a:ext cx="1972144" cy="3459862"/>
          </a:xfrm>
          <a:prstGeom prst="rect">
            <a:avLst/>
          </a:prstGeom>
        </p:spPr>
      </p:pic>
      <p:pic>
        <p:nvPicPr>
          <p:cNvPr id="10" name="Picture 9">
            <a:extLst>
              <a:ext uri="{FF2B5EF4-FFF2-40B4-BE49-F238E27FC236}">
                <a16:creationId xmlns:a16="http://schemas.microsoft.com/office/drawing/2014/main" id="{38D3B470-341D-EC72-F940-A2CB878FE5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3399812">
            <a:off x="27945649" y="3006160"/>
            <a:ext cx="2208814" cy="3289954"/>
          </a:xfrm>
          <a:prstGeom prst="rect">
            <a:avLst/>
          </a:prstGeom>
        </p:spPr>
      </p:pic>
      <p:pic>
        <p:nvPicPr>
          <p:cNvPr id="14" name="Picture 13">
            <a:extLst>
              <a:ext uri="{FF2B5EF4-FFF2-40B4-BE49-F238E27FC236}">
                <a16:creationId xmlns:a16="http://schemas.microsoft.com/office/drawing/2014/main" id="{00A3B325-CBF6-6DD3-1E22-09FBACFC41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741253">
            <a:off x="-20895548" y="3017552"/>
            <a:ext cx="1974044" cy="3267168"/>
          </a:xfrm>
          <a:prstGeom prst="rect">
            <a:avLst/>
          </a:prstGeom>
        </p:spPr>
      </p:pic>
    </p:spTree>
    <p:extLst>
      <p:ext uri="{BB962C8B-B14F-4D97-AF65-F5344CB8AC3E}">
        <p14:creationId xmlns:p14="http://schemas.microsoft.com/office/powerpoint/2010/main" val="19956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93D0C-FC6C-1D26-700A-717C37194A66}"/>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3C8AEF4B-F276-3491-C2A9-644840C6DD6F}"/>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17" name="TextBox 16">
            <a:extLst>
              <a:ext uri="{FF2B5EF4-FFF2-40B4-BE49-F238E27FC236}">
                <a16:creationId xmlns:a16="http://schemas.microsoft.com/office/drawing/2014/main" id="{DF7E998D-237E-35DB-5DCA-274FECFED9A4}"/>
              </a:ext>
            </a:extLst>
          </p:cNvPr>
          <p:cNvSpPr txBox="1"/>
          <p:nvPr/>
        </p:nvSpPr>
        <p:spPr>
          <a:xfrm>
            <a:off x="684487" y="1582949"/>
            <a:ext cx="9608721"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Hip and Knee joints angle while sitting, standing and walking</a:t>
            </a:r>
            <a:endParaRPr lang="en-PK" sz="2800"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5F64AFA6-87A8-26A3-E23E-A4EA1751785B}"/>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22" name="TextBox 21">
            <a:extLst>
              <a:ext uri="{FF2B5EF4-FFF2-40B4-BE49-F238E27FC236}">
                <a16:creationId xmlns:a16="http://schemas.microsoft.com/office/drawing/2014/main" id="{982AEBC9-9353-A999-EA49-EEB6927BD0AF}"/>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pic>
        <p:nvPicPr>
          <p:cNvPr id="3" name="Picture 2">
            <a:extLst>
              <a:ext uri="{FF2B5EF4-FFF2-40B4-BE49-F238E27FC236}">
                <a16:creationId xmlns:a16="http://schemas.microsoft.com/office/drawing/2014/main" id="{3EE6C61B-C6FF-E4D4-EBC2-1AFA7C20C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80" y="2442243"/>
            <a:ext cx="1974044" cy="3267168"/>
          </a:xfrm>
          <a:prstGeom prst="rect">
            <a:avLst/>
          </a:prstGeom>
        </p:spPr>
      </p:pic>
      <p:sp>
        <p:nvSpPr>
          <p:cNvPr id="7" name="TextBox 6">
            <a:extLst>
              <a:ext uri="{FF2B5EF4-FFF2-40B4-BE49-F238E27FC236}">
                <a16:creationId xmlns:a16="http://schemas.microsoft.com/office/drawing/2014/main" id="{710A21E3-9F29-9C52-8F91-D7193C41F052}"/>
              </a:ext>
            </a:extLst>
          </p:cNvPr>
          <p:cNvSpPr txBox="1"/>
          <p:nvPr/>
        </p:nvSpPr>
        <p:spPr>
          <a:xfrm>
            <a:off x="894293" y="5891709"/>
            <a:ext cx="1582613" cy="369332"/>
          </a:xfrm>
          <a:prstGeom prst="rect">
            <a:avLst/>
          </a:prstGeom>
          <a:noFill/>
        </p:spPr>
        <p:txBody>
          <a:bodyPr wrap="none" rtlCol="0">
            <a:spAutoFit/>
          </a:bodyPr>
          <a:lstStyle/>
          <a:p>
            <a:r>
              <a:rPr lang="en-US" dirty="0"/>
              <a:t>Sitting Position</a:t>
            </a:r>
            <a:endParaRPr lang="en-PK" dirty="0"/>
          </a:p>
        </p:txBody>
      </p:sp>
      <p:pic>
        <p:nvPicPr>
          <p:cNvPr id="11" name="Picture 10">
            <a:extLst>
              <a:ext uri="{FF2B5EF4-FFF2-40B4-BE49-F238E27FC236}">
                <a16:creationId xmlns:a16="http://schemas.microsoft.com/office/drawing/2014/main" id="{32C57CF4-FA52-BC60-955B-D7D58E61D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7244" y="2442243"/>
            <a:ext cx="1325624" cy="3366850"/>
          </a:xfrm>
          <a:prstGeom prst="rect">
            <a:avLst/>
          </a:prstGeom>
        </p:spPr>
      </p:pic>
      <p:sp>
        <p:nvSpPr>
          <p:cNvPr id="12" name="TextBox 11">
            <a:extLst>
              <a:ext uri="{FF2B5EF4-FFF2-40B4-BE49-F238E27FC236}">
                <a16:creationId xmlns:a16="http://schemas.microsoft.com/office/drawing/2014/main" id="{C486A517-CEFD-1D52-8D94-BFA57F74ED55}"/>
              </a:ext>
            </a:extLst>
          </p:cNvPr>
          <p:cNvSpPr txBox="1"/>
          <p:nvPr/>
        </p:nvSpPr>
        <p:spPr>
          <a:xfrm>
            <a:off x="3227590" y="5885969"/>
            <a:ext cx="1807482" cy="369332"/>
          </a:xfrm>
          <a:prstGeom prst="rect">
            <a:avLst/>
          </a:prstGeom>
          <a:noFill/>
        </p:spPr>
        <p:txBody>
          <a:bodyPr wrap="none" rtlCol="0">
            <a:spAutoFit/>
          </a:bodyPr>
          <a:lstStyle/>
          <a:p>
            <a:r>
              <a:rPr lang="en-US" dirty="0"/>
              <a:t>Standing Position</a:t>
            </a:r>
            <a:endParaRPr lang="en-PK" dirty="0"/>
          </a:p>
        </p:txBody>
      </p:sp>
      <p:pic>
        <p:nvPicPr>
          <p:cNvPr id="14" name="Picture 13">
            <a:extLst>
              <a:ext uri="{FF2B5EF4-FFF2-40B4-BE49-F238E27FC236}">
                <a16:creationId xmlns:a16="http://schemas.microsoft.com/office/drawing/2014/main" id="{0B539754-1CFF-67B0-3B9A-82346581B4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615" y="2467460"/>
            <a:ext cx="1972144" cy="3459862"/>
          </a:xfrm>
          <a:prstGeom prst="rect">
            <a:avLst/>
          </a:prstGeom>
        </p:spPr>
      </p:pic>
      <p:sp>
        <p:nvSpPr>
          <p:cNvPr id="15" name="TextBox 14">
            <a:extLst>
              <a:ext uri="{FF2B5EF4-FFF2-40B4-BE49-F238E27FC236}">
                <a16:creationId xmlns:a16="http://schemas.microsoft.com/office/drawing/2014/main" id="{50422E95-0C91-F43F-972A-3BDA934808FF}"/>
              </a:ext>
            </a:extLst>
          </p:cNvPr>
          <p:cNvSpPr txBox="1"/>
          <p:nvPr/>
        </p:nvSpPr>
        <p:spPr>
          <a:xfrm>
            <a:off x="6071419" y="5961973"/>
            <a:ext cx="1738168" cy="369332"/>
          </a:xfrm>
          <a:prstGeom prst="rect">
            <a:avLst/>
          </a:prstGeom>
          <a:noFill/>
        </p:spPr>
        <p:txBody>
          <a:bodyPr wrap="none" rtlCol="0">
            <a:spAutoFit/>
          </a:bodyPr>
          <a:lstStyle/>
          <a:p>
            <a:r>
              <a:rPr lang="en-US" dirty="0"/>
              <a:t>Walking Position</a:t>
            </a:r>
            <a:endParaRPr lang="en-PK" dirty="0"/>
          </a:p>
        </p:txBody>
      </p:sp>
      <p:pic>
        <p:nvPicPr>
          <p:cNvPr id="20" name="Picture 19">
            <a:extLst>
              <a:ext uri="{FF2B5EF4-FFF2-40B4-BE49-F238E27FC236}">
                <a16:creationId xmlns:a16="http://schemas.microsoft.com/office/drawing/2014/main" id="{CE3EDF64-56CD-DDB8-477E-1FC6EF32219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4506" y="2609151"/>
            <a:ext cx="2208814" cy="3289954"/>
          </a:xfrm>
          <a:prstGeom prst="rect">
            <a:avLst/>
          </a:prstGeom>
        </p:spPr>
      </p:pic>
      <p:sp>
        <p:nvSpPr>
          <p:cNvPr id="23" name="TextBox 22">
            <a:extLst>
              <a:ext uri="{FF2B5EF4-FFF2-40B4-BE49-F238E27FC236}">
                <a16:creationId xmlns:a16="http://schemas.microsoft.com/office/drawing/2014/main" id="{9027856F-932D-43F2-BA2B-4A594B3C775F}"/>
              </a:ext>
            </a:extLst>
          </p:cNvPr>
          <p:cNvSpPr txBox="1"/>
          <p:nvPr/>
        </p:nvSpPr>
        <p:spPr>
          <a:xfrm>
            <a:off x="9004506" y="5994157"/>
            <a:ext cx="2894382" cy="369332"/>
          </a:xfrm>
          <a:prstGeom prst="rect">
            <a:avLst/>
          </a:prstGeom>
          <a:noFill/>
        </p:spPr>
        <p:txBody>
          <a:bodyPr wrap="none" rtlCol="0">
            <a:spAutoFit/>
          </a:bodyPr>
          <a:lstStyle/>
          <a:p>
            <a:r>
              <a:rPr lang="en-US" dirty="0"/>
              <a:t>Angle b/w legs while walking</a:t>
            </a:r>
            <a:endParaRPr lang="en-PK" dirty="0"/>
          </a:p>
        </p:txBody>
      </p:sp>
      <p:pic>
        <p:nvPicPr>
          <p:cNvPr id="24" name="Picture 23">
            <a:extLst>
              <a:ext uri="{FF2B5EF4-FFF2-40B4-BE49-F238E27FC236}">
                <a16:creationId xmlns:a16="http://schemas.microsoft.com/office/drawing/2014/main" id="{1019D0FD-E433-65FE-DB62-22072BEDE16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16" b="90782" l="9965" r="89965">
                        <a14:foregroundMark x1="47491" y1="90642" x2="48057" y2="90782"/>
                        <a14:backgroundMark x1="62544" y1="15922" x2="62544" y2="15922"/>
                        <a14:backgroundMark x1="62403" y1="25419" x2="66007" y2="25140"/>
                        <a14:backgroundMark x1="61131" y1="23184" x2="61131" y2="23184"/>
                        <a14:backgroundMark x1="65018" y1="22905" x2="62827" y2="23184"/>
                      </a14:backgroundRemoval>
                    </a14:imgEffect>
                  </a14:imgLayer>
                </a14:imgProps>
              </a:ext>
              <a:ext uri="{28A0092B-C50C-407E-A947-70E740481C1C}">
                <a14:useLocalDpi xmlns:a14="http://schemas.microsoft.com/office/drawing/2010/main" val="0"/>
              </a:ext>
            </a:extLst>
          </a:blip>
          <a:srcRect l="35758" t="8312" r="33973" b="6469"/>
          <a:stretch/>
        </p:blipFill>
        <p:spPr>
          <a:xfrm rot="1178035">
            <a:off x="-11581445" y="2431333"/>
            <a:ext cx="2568614" cy="3659231"/>
          </a:xfrm>
          <a:prstGeom prst="rect">
            <a:avLst/>
          </a:prstGeom>
        </p:spPr>
      </p:pic>
      <p:pic>
        <p:nvPicPr>
          <p:cNvPr id="25" name="Picture 24">
            <a:extLst>
              <a:ext uri="{FF2B5EF4-FFF2-40B4-BE49-F238E27FC236}">
                <a16:creationId xmlns:a16="http://schemas.microsoft.com/office/drawing/2014/main" id="{93DFC684-1925-26BE-87DE-56E381F9EDE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16" b="96508" l="9965" r="89965">
                        <a14:foregroundMark x1="46360" y1="86173" x2="49823" y2="96508"/>
                        <a14:foregroundMark x1="64664" y1="96229" x2="64664" y2="96229"/>
                        <a14:foregroundMark x1="64664" y1="96229" x2="64664" y2="96229"/>
                        <a14:foregroundMark x1="64664" y1="96229" x2="64664" y2="96229"/>
                        <a14:backgroundMark x1="65654" y1="67737" x2="70883" y2="81704"/>
                        <a14:backgroundMark x1="70883" y1="81704" x2="66502" y2="92318"/>
                        <a14:backgroundMark x1="66502" y1="92318" x2="66502" y2="92318"/>
                        <a14:backgroundMark x1="51802" y1="91760" x2="53569" y2="91760"/>
                      </a14:backgroundRemoval>
                    </a14:imgEffect>
                  </a14:imgLayer>
                </a14:imgProps>
              </a:ext>
              <a:ext uri="{28A0092B-C50C-407E-A947-70E740481C1C}">
                <a14:useLocalDpi xmlns:a14="http://schemas.microsoft.com/office/drawing/2010/main" val="0"/>
              </a:ext>
            </a:extLst>
          </a:blip>
          <a:srcRect l="36464" t="6452" r="30673"/>
          <a:stretch/>
        </p:blipFill>
        <p:spPr>
          <a:xfrm rot="18280230">
            <a:off x="5088437" y="15442254"/>
            <a:ext cx="2540398" cy="3659230"/>
          </a:xfrm>
          <a:prstGeom prst="rect">
            <a:avLst/>
          </a:prstGeom>
        </p:spPr>
      </p:pic>
      <p:pic>
        <p:nvPicPr>
          <p:cNvPr id="26" name="Picture 25">
            <a:extLst>
              <a:ext uri="{FF2B5EF4-FFF2-40B4-BE49-F238E27FC236}">
                <a16:creationId xmlns:a16="http://schemas.microsoft.com/office/drawing/2014/main" id="{89C15D5D-ED81-1C8C-B888-68C8B316F53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16" b="93994" l="9965" r="89965">
                        <a14:foregroundMark x1="56042" y1="91341" x2="55901" y2="93994"/>
                        <a14:backgroundMark x1="72085" y1="82961" x2="61060" y2="77793"/>
                        <a14:backgroundMark x1="61060" y1="77793" x2="59929" y2="77933"/>
                        <a14:backgroundMark x1="54982" y1="78631" x2="51378" y2="83659"/>
                      </a14:backgroundRemoval>
                    </a14:imgEffect>
                    <a14:imgEffect>
                      <a14:sharpenSoften amount="50000"/>
                    </a14:imgEffect>
                  </a14:imgLayer>
                </a14:imgProps>
              </a:ext>
              <a:ext uri="{28A0092B-C50C-407E-A947-70E740481C1C}">
                <a14:useLocalDpi xmlns:a14="http://schemas.microsoft.com/office/drawing/2010/main" val="0"/>
              </a:ext>
            </a:extLst>
          </a:blip>
          <a:srcRect l="34644" r="34644"/>
          <a:stretch/>
        </p:blipFill>
        <p:spPr>
          <a:xfrm rot="3750503">
            <a:off x="20751860" y="3208283"/>
            <a:ext cx="2540398" cy="4185622"/>
          </a:xfrm>
          <a:prstGeom prst="rect">
            <a:avLst/>
          </a:prstGeom>
        </p:spPr>
      </p:pic>
    </p:spTree>
    <p:extLst>
      <p:ext uri="{BB962C8B-B14F-4D97-AF65-F5344CB8AC3E}">
        <p14:creationId xmlns:p14="http://schemas.microsoft.com/office/powerpoint/2010/main" val="1587565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83DA68-D692-012E-5CFF-36AD4441F327}"/>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6" name="TextBox 5">
            <a:extLst>
              <a:ext uri="{FF2B5EF4-FFF2-40B4-BE49-F238E27FC236}">
                <a16:creationId xmlns:a16="http://schemas.microsoft.com/office/drawing/2014/main" id="{3FB4089C-853F-D263-83D3-19469F4F7C98}"/>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pic>
        <p:nvPicPr>
          <p:cNvPr id="7" name="Picture 6">
            <a:extLst>
              <a:ext uri="{FF2B5EF4-FFF2-40B4-BE49-F238E27FC236}">
                <a16:creationId xmlns:a16="http://schemas.microsoft.com/office/drawing/2014/main" id="{D2C250B7-D4EC-073F-6AFB-51C640BAF681}"/>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4" name="Slide Number Placeholder 3">
            <a:extLst>
              <a:ext uri="{FF2B5EF4-FFF2-40B4-BE49-F238E27FC236}">
                <a16:creationId xmlns:a16="http://schemas.microsoft.com/office/drawing/2014/main" id="{97872520-1C64-AB26-B5EA-0C6D2BD7239E}"/>
              </a:ext>
            </a:extLst>
          </p:cNvPr>
          <p:cNvSpPr>
            <a:spLocks noGrp="1"/>
          </p:cNvSpPr>
          <p:nvPr>
            <p:ph type="sldNum" sz="quarter" idx="12"/>
          </p:nvPr>
        </p:nvSpPr>
        <p:spPr>
          <a:xfrm>
            <a:off x="9289774" y="6492875"/>
            <a:ext cx="2743200" cy="365125"/>
          </a:xfrm>
        </p:spPr>
        <p:txBody>
          <a:bodyPr/>
          <a:lstStyle/>
          <a:p>
            <a:fld id="{E0FE23CE-5873-4583-962C-76FE69121A06}" type="slidenum">
              <a:rPr lang="en-GB" smtClean="0">
                <a:solidFill>
                  <a:schemeClr val="bg1"/>
                </a:solidFill>
              </a:rPr>
              <a:t>34</a:t>
            </a:fld>
            <a:endParaRPr lang="en-GB" dirty="0">
              <a:solidFill>
                <a:schemeClr val="bg1"/>
              </a:solidFill>
            </a:endParaRPr>
          </a:p>
        </p:txBody>
      </p:sp>
      <p:sp>
        <p:nvSpPr>
          <p:cNvPr id="8" name="Title 1">
            <a:extLst>
              <a:ext uri="{FF2B5EF4-FFF2-40B4-BE49-F238E27FC236}">
                <a16:creationId xmlns:a16="http://schemas.microsoft.com/office/drawing/2014/main" id="{365E6ADB-0DD7-53FF-31B2-B0068E5272AE}"/>
              </a:ext>
            </a:extLst>
          </p:cNvPr>
          <p:cNvSpPr txBox="1">
            <a:spLocks/>
          </p:cNvSpPr>
          <p:nvPr/>
        </p:nvSpPr>
        <p:spPr>
          <a:xfrm>
            <a:off x="530086" y="4181751"/>
            <a:ext cx="107607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GB" sz="6600" b="1" dirty="0"/>
          </a:p>
        </p:txBody>
      </p:sp>
      <p:sp>
        <p:nvSpPr>
          <p:cNvPr id="3" name="Title 2"/>
          <p:cNvSpPr>
            <a:spLocks noGrp="1"/>
          </p:cNvSpPr>
          <p:nvPr>
            <p:ph type="title"/>
          </p:nvPr>
        </p:nvSpPr>
        <p:spPr>
          <a:xfrm>
            <a:off x="530086" y="2427624"/>
            <a:ext cx="10515600" cy="840898"/>
          </a:xfrm>
          <a:ln>
            <a:solidFill>
              <a:schemeClr val="bg1"/>
            </a:solidFill>
          </a:ln>
        </p:spPr>
        <p:txBody>
          <a:bodyPr>
            <a:normAutofit fontScale="90000"/>
          </a:bodyPr>
          <a:lstStyle/>
          <a:p>
            <a:pPr algn="ctr"/>
            <a:r>
              <a:rPr lang="en-US" b="1" dirty="0">
                <a:solidFill>
                  <a:srgbClr val="0070C0"/>
                </a:solidFill>
              </a:rPr>
              <a:t>THANK YOU </a:t>
            </a:r>
            <a:br>
              <a:rPr lang="en-US" b="1" dirty="0">
                <a:solidFill>
                  <a:srgbClr val="0070C0"/>
                </a:solidFill>
              </a:rPr>
            </a:br>
            <a:r>
              <a:rPr lang="en-US" b="1" dirty="0"/>
              <a:t>FOR YOUR ATTENTION</a:t>
            </a:r>
          </a:p>
        </p:txBody>
      </p:sp>
      <p:sp>
        <p:nvSpPr>
          <p:cNvPr id="2" name="Content Placeholder 1">
            <a:extLst>
              <a:ext uri="{FF2B5EF4-FFF2-40B4-BE49-F238E27FC236}">
                <a16:creationId xmlns:a16="http://schemas.microsoft.com/office/drawing/2014/main" id="{61A1187C-7628-F9F9-555B-277313923406}"/>
              </a:ext>
            </a:extLst>
          </p:cNvPr>
          <p:cNvSpPr>
            <a:spLocks noGrp="1"/>
          </p:cNvSpPr>
          <p:nvPr>
            <p:ph idx="1"/>
          </p:nvPr>
        </p:nvSpPr>
        <p:spPr>
          <a:xfrm>
            <a:off x="1146314" y="3746893"/>
            <a:ext cx="10515600" cy="4351338"/>
          </a:xfrm>
        </p:spPr>
        <p:txBody>
          <a:bodyPr/>
          <a:lstStyle/>
          <a:p>
            <a:pPr marL="0" indent="0" algn="ctr">
              <a:buNone/>
            </a:pPr>
            <a:r>
              <a:rPr lang="en-US" dirty="0"/>
              <a:t>Any Questions</a:t>
            </a:r>
            <a:endParaRPr lang="en-PK" dirty="0"/>
          </a:p>
        </p:txBody>
      </p:sp>
      <p:pic>
        <p:nvPicPr>
          <p:cNvPr id="14" name="Picture 13" descr="A red question mark on a black background&#10;&#10;Description automatically generated">
            <a:extLst>
              <a:ext uri="{FF2B5EF4-FFF2-40B4-BE49-F238E27FC236}">
                <a16:creationId xmlns:a16="http://schemas.microsoft.com/office/drawing/2014/main" id="{7E8B75F2-5EF9-CDF5-FA63-55853B518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6396" y="4280887"/>
            <a:ext cx="1719208" cy="1719208"/>
          </a:xfrm>
          <a:prstGeom prst="rect">
            <a:avLst/>
          </a:prstGeom>
        </p:spPr>
      </p:pic>
    </p:spTree>
    <p:extLst>
      <p:ext uri="{BB962C8B-B14F-4D97-AF65-F5344CB8AC3E}">
        <p14:creationId xmlns:p14="http://schemas.microsoft.com/office/powerpoint/2010/main" val="19724392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09D8-AFC7-3DF5-02EE-B2147A29A34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Introduction</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D834C1-70CE-F06F-2947-1CCFB87A92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B4683AC7-291A-FDD1-10D6-64AC297E8162}"/>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6F4FFF83-6C4D-EA26-CC43-195B4B43AE5A}"/>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2A98D8E0-8035-21AB-EADA-FF07DD43F7AA}"/>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4</a:t>
            </a:fld>
            <a:endParaRPr lang="en-GB" dirty="0">
              <a:solidFill>
                <a:schemeClr val="bg1"/>
              </a:solidFill>
            </a:endParaRPr>
          </a:p>
        </p:txBody>
      </p:sp>
      <p:sp>
        <p:nvSpPr>
          <p:cNvPr id="8" name="TextBox 7">
            <a:extLst>
              <a:ext uri="{FF2B5EF4-FFF2-40B4-BE49-F238E27FC236}">
                <a16:creationId xmlns:a16="http://schemas.microsoft.com/office/drawing/2014/main" id="{31DF450F-4DD2-48D7-819D-ABEBB4512C10}"/>
              </a:ext>
            </a:extLst>
          </p:cNvPr>
          <p:cNvSpPr txBox="1"/>
          <p:nvPr/>
        </p:nvSpPr>
        <p:spPr>
          <a:xfrm>
            <a:off x="8406460" y="4864549"/>
            <a:ext cx="2977156" cy="369332"/>
          </a:xfrm>
          <a:prstGeom prst="rect">
            <a:avLst/>
          </a:prstGeom>
          <a:noFill/>
        </p:spPr>
        <p:txBody>
          <a:bodyPr wrap="square" rtlCol="0">
            <a:spAutoFit/>
          </a:bodyPr>
          <a:lstStyle/>
          <a:p>
            <a:pPr algn="ctr"/>
            <a:r>
              <a:rPr lang="en-US" dirty="0"/>
              <a:t>Figure 1: A wheelchair</a:t>
            </a:r>
          </a:p>
        </p:txBody>
      </p:sp>
      <p:sp>
        <p:nvSpPr>
          <p:cNvPr id="11" name="Content Placeholder 2">
            <a:extLst>
              <a:ext uri="{FF2B5EF4-FFF2-40B4-BE49-F238E27FC236}">
                <a16:creationId xmlns:a16="http://schemas.microsoft.com/office/drawing/2014/main" id="{01DE91D4-BDE5-9475-1A39-60F80641438D}"/>
              </a:ext>
            </a:extLst>
          </p:cNvPr>
          <p:cNvSpPr>
            <a:spLocks noGrp="1"/>
          </p:cNvSpPr>
          <p:nvPr>
            <p:ph idx="1"/>
          </p:nvPr>
        </p:nvSpPr>
        <p:spPr>
          <a:xfrm>
            <a:off x="400319" y="2301727"/>
            <a:ext cx="6510620" cy="3501206"/>
          </a:xfrm>
        </p:spPr>
        <p:txBody>
          <a:bodyPr>
            <a:normAutofit fontScale="25000" lnSpcReduction="20000"/>
          </a:bodyPr>
          <a:lstStyle/>
          <a:p>
            <a:pPr algn="just">
              <a:lnSpc>
                <a:spcPct val="120000"/>
              </a:lnSpc>
            </a:pPr>
            <a:r>
              <a:rPr lang="en-US" sz="7200" b="0" i="0" dirty="0">
                <a:effectLst/>
                <a:latin typeface="Times New Roman" panose="02020603050405020304" pitchFamily="18" charset="0"/>
                <a:cs typeface="Times New Roman" panose="02020603050405020304" pitchFamily="18" charset="0"/>
              </a:rPr>
              <a:t>Every day, countless people face the challenges of limited mobility due to conditions such as spinal cord injuries, muscular dystrophy, or stroke. </a:t>
            </a:r>
          </a:p>
          <a:p>
            <a:pPr algn="just">
              <a:lnSpc>
                <a:spcPct val="120000"/>
              </a:lnSpc>
            </a:pPr>
            <a:r>
              <a:rPr lang="en-US" sz="7200" dirty="0">
                <a:solidFill>
                  <a:srgbClr val="000000"/>
                </a:solidFill>
                <a:latin typeface="Times New Roman" panose="02020603050405020304" pitchFamily="18" charset="0"/>
                <a:cs typeface="Times New Roman" panose="02020603050405020304" pitchFamily="18" charset="0"/>
              </a:rPr>
              <a:t>One of the essential measures to improve spinal cord injuries medical care and rehabilitation services is to provide assistive devices to enable spinal cord injuries patients to perform their daily life activities.</a:t>
            </a:r>
          </a:p>
          <a:p>
            <a:pPr algn="just">
              <a:lnSpc>
                <a:spcPct val="120000"/>
              </a:lnSpc>
            </a:pPr>
            <a:r>
              <a:rPr lang="en-US" sz="7200" dirty="0">
                <a:latin typeface="Times New Roman" panose="02020603050405020304" pitchFamily="18" charset="0"/>
                <a:cs typeface="Times New Roman" panose="02020603050405020304" pitchFamily="18" charset="0"/>
              </a:rPr>
              <a:t>Hybrid Assistive Limb integrates task-specific programming and human movement understanding for intuitive and supportive assistance in daily activities.</a:t>
            </a:r>
            <a:endParaRPr lang="en-US" sz="7200" dirty="0">
              <a:solidFill>
                <a:srgbClr val="000000"/>
              </a:solidFill>
              <a:latin typeface="Times New Roman" panose="02020603050405020304" pitchFamily="18" charset="0"/>
              <a:cs typeface="Times New Roman" panose="02020603050405020304" pitchFamily="18" charset="0"/>
            </a:endParaRPr>
          </a:p>
          <a:p>
            <a:pPr marL="0" indent="0" algn="just">
              <a:lnSpc>
                <a:spcPct val="120000"/>
              </a:lnSpc>
              <a:buNone/>
            </a:pPr>
            <a:endParaRPr lang="en-US" sz="7200" dirty="0">
              <a:solidFill>
                <a:srgbClr val="000000"/>
              </a:solidFill>
              <a:latin typeface="Times New Roman" panose="02020603050405020304" pitchFamily="18" charset="0"/>
              <a:cs typeface="Times New Roman" panose="02020603050405020304" pitchFamily="18" charset="0"/>
            </a:endParaRPr>
          </a:p>
          <a:p>
            <a:pPr algn="just">
              <a:lnSpc>
                <a:spcPct val="120000"/>
              </a:lnSpc>
            </a:pPr>
            <a:endParaRPr lang="en-US" dirty="0">
              <a:solidFill>
                <a:srgbClr val="000000"/>
              </a:solidFill>
              <a:latin typeface="Times New Roman" panose="02020603050405020304" pitchFamily="18" charset="0"/>
              <a:cs typeface="Times New Roman" panose="02020603050405020304" pitchFamily="18" charset="0"/>
            </a:endParaRPr>
          </a:p>
          <a:p>
            <a:pPr marL="0" indent="0" algn="just">
              <a:lnSpc>
                <a:spcPct val="120000"/>
              </a:lnSpc>
              <a:buNone/>
            </a:pPr>
            <a:endParaRPr lang="en-US" dirty="0">
              <a:latin typeface="Times New Roman" panose="02020603050405020304" pitchFamily="18" charset="0"/>
              <a:cs typeface="Times New Roman" panose="02020603050405020304" pitchFamily="18" charset="0"/>
            </a:endParaRPr>
          </a:p>
          <a:p>
            <a:pPr algn="just">
              <a:lnSpc>
                <a:spcPct val="120000"/>
              </a:lnSpc>
            </a:pPr>
            <a:endParaRPr lang="en-US" sz="2600" b="0" i="0" kern="1200"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20000"/>
              </a:lnSpc>
              <a:buNone/>
            </a:pPr>
            <a:endParaRPr lang="en-US" sz="2600" b="0" i="0" kern="1200"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20000"/>
              </a:lnSpc>
              <a:buNone/>
            </a:pPr>
            <a:r>
              <a:rPr lang="en-US" sz="2400" dirty="0">
                <a:solidFill>
                  <a:srgbClr val="000000"/>
                </a:solidFill>
                <a:latin typeface="Times New Roman" panose="02020603050405020304" pitchFamily="18" charset="0"/>
                <a:cs typeface="Times New Roman" panose="02020603050405020304" pitchFamily="18" charset="0"/>
              </a:rPr>
              <a:t> .</a:t>
            </a:r>
            <a:endParaRPr lang="en-PK" sz="2400" dirty="0">
              <a:effectLst/>
              <a:latin typeface="Times New Roman" panose="02020603050405020304" pitchFamily="18" charset="0"/>
              <a:cs typeface="Times New Roman" panose="02020603050405020304" pitchFamily="18" charset="0"/>
            </a:endParaRPr>
          </a:p>
          <a:p>
            <a:pPr algn="just">
              <a:lnSpc>
                <a:spcPct val="80000"/>
              </a:lnSpc>
            </a:pPr>
            <a:endParaRPr lang="en-PK" sz="2600" dirty="0">
              <a:effectLst/>
              <a:latin typeface="+mj-lt"/>
            </a:endParaRPr>
          </a:p>
          <a:p>
            <a:pPr marL="0" indent="0" algn="just">
              <a:lnSpc>
                <a:spcPct val="80000"/>
              </a:lnSpc>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10" name="Picture 9" descr="A wheelchair on the road&#10;&#10;Description automatically generated">
            <a:extLst>
              <a:ext uri="{FF2B5EF4-FFF2-40B4-BE49-F238E27FC236}">
                <a16:creationId xmlns:a16="http://schemas.microsoft.com/office/drawing/2014/main" id="{4FE5EEA2-0CEF-DE86-C32B-BCD1928E9E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1025" y="1637833"/>
            <a:ext cx="4571918" cy="3049620"/>
          </a:xfrm>
          <a:prstGeom prst="rect">
            <a:avLst/>
          </a:prstGeom>
        </p:spPr>
      </p:pic>
    </p:spTree>
    <p:extLst>
      <p:ext uri="{BB962C8B-B14F-4D97-AF65-F5344CB8AC3E}">
        <p14:creationId xmlns:p14="http://schemas.microsoft.com/office/powerpoint/2010/main" val="426450904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11">
                                            <p:txEl>
                                              <p:pRg st="8" end="8"/>
                                            </p:txEl>
                                          </p:spTgt>
                                        </p:tgtEl>
                                        <p:attrNameLst>
                                          <p:attrName>style.visibility</p:attrName>
                                        </p:attrNameLst>
                                      </p:cBhvr>
                                      <p:to>
                                        <p:strVal val="visible"/>
                                      </p:to>
                                    </p:set>
                                    <p:animEffect transition="in" filter="fade">
                                      <p:cBhvr>
                                        <p:cTn id="23" dur="500"/>
                                        <p:tgtEl>
                                          <p:spTgt spid="11">
                                            <p:txEl>
                                              <p:pRg st="8" end="8"/>
                                            </p:txEl>
                                          </p:spTgt>
                                        </p:tgtEl>
                                      </p:cBhvr>
                                    </p:animEffect>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25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09D8-AFC7-3DF5-02EE-B2147A29A34E}"/>
              </a:ext>
            </a:extLst>
          </p:cNvPr>
          <p:cNvSpPr>
            <a:spLocks noGrp="1" noRot="1" noMove="1" noResize="1" noEditPoints="1" noAdjustHandles="1" noChangeArrowheads="1" noChangeShapeType="1"/>
          </p:cNvSpPr>
          <p:nvPr>
            <p:ph type="title"/>
          </p:nvPr>
        </p:nvSpPr>
        <p:spPr>
          <a:xfrm>
            <a:off x="665921" y="1478308"/>
            <a:ext cx="10717695" cy="734805"/>
          </a:xfrm>
        </p:spPr>
        <p:txBody>
          <a:bodyPr>
            <a:normAutofit/>
          </a:bodyPr>
          <a:lstStyle/>
          <a:p>
            <a:r>
              <a:rPr lang="en-US" sz="4000" b="1" dirty="0">
                <a:latin typeface="Times New Roman" panose="02020603050405020304" pitchFamily="18" charset="0"/>
                <a:cs typeface="Times New Roman" panose="02020603050405020304" pitchFamily="18" charset="0"/>
              </a:rPr>
              <a:t>Introduction(Continued)</a:t>
            </a:r>
            <a:endParaRPr lang="en-GB" sz="4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D834C1-70CE-F06F-2947-1CCFB87A92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192000" cy="1364974"/>
          </a:xfrm>
          <a:prstGeom prst="rect">
            <a:avLst/>
          </a:prstGeom>
          <a:noFill/>
          <a:ln>
            <a:noFill/>
          </a:ln>
        </p:spPr>
      </p:pic>
      <p:sp>
        <p:nvSpPr>
          <p:cNvPr id="6" name="TextBox 5">
            <a:extLst>
              <a:ext uri="{FF2B5EF4-FFF2-40B4-BE49-F238E27FC236}">
                <a16:creationId xmlns:a16="http://schemas.microsoft.com/office/drawing/2014/main" id="{B4683AC7-291A-FDD1-10D6-64AC297E8162}"/>
              </a:ext>
            </a:extLst>
          </p:cNvPr>
          <p:cNvSpPr txBox="1">
            <a:spLocks noGrp="1" noRot="1" noMove="1" noResize="1" noEditPoints="1" noAdjustHandles="1" noChangeArrowheads="1" noChangeShapeType="1"/>
          </p:cNvSpPr>
          <p:nvPr/>
        </p:nvSpPr>
        <p:spPr>
          <a:xfrm>
            <a:off x="1431235" y="6550223"/>
            <a:ext cx="10760765" cy="3077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1400" b="1" dirty="0"/>
              <a:t>FYP-Innovative wearable robotics for enhancing lower limb mobility and function.  </a:t>
            </a:r>
            <a:endParaRPr lang="en-GB" sz="1400" b="1" dirty="0"/>
          </a:p>
        </p:txBody>
      </p:sp>
      <p:sp>
        <p:nvSpPr>
          <p:cNvPr id="7" name="TextBox 6">
            <a:extLst>
              <a:ext uri="{FF2B5EF4-FFF2-40B4-BE49-F238E27FC236}">
                <a16:creationId xmlns:a16="http://schemas.microsoft.com/office/drawing/2014/main" id="{6F4FFF83-6C4D-EA26-CC43-195B4B43AE5A}"/>
              </a:ext>
            </a:extLst>
          </p:cNvPr>
          <p:cNvSpPr txBox="1">
            <a:spLocks noGrp="1" noRot="1" noMove="1" noResize="1" noEditPoints="1" noAdjustHandles="1" noChangeArrowheads="1" noChangeShapeType="1"/>
          </p:cNvSpPr>
          <p:nvPr/>
        </p:nvSpPr>
        <p:spPr>
          <a:xfrm>
            <a:off x="0" y="6550223"/>
            <a:ext cx="1431235" cy="307777"/>
          </a:xfrm>
          <a:prstGeom prst="rect">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ctr"/>
            <a:r>
              <a:rPr lang="en-US" sz="1400" b="1" dirty="0">
                <a:latin typeface="Carlito"/>
              </a:rPr>
              <a:t>CUI, Attock</a:t>
            </a:r>
            <a:endParaRPr lang="en-GB" sz="1400" b="1" dirty="0"/>
          </a:p>
        </p:txBody>
      </p:sp>
      <p:sp>
        <p:nvSpPr>
          <p:cNvPr id="4" name="Slide Number Placeholder 3">
            <a:extLst>
              <a:ext uri="{FF2B5EF4-FFF2-40B4-BE49-F238E27FC236}">
                <a16:creationId xmlns:a16="http://schemas.microsoft.com/office/drawing/2014/main" id="{2A98D8E0-8035-21AB-EADA-FF07DD43F7AA}"/>
              </a:ext>
            </a:extLst>
          </p:cNvPr>
          <p:cNvSpPr>
            <a:spLocks noGrp="1"/>
          </p:cNvSpPr>
          <p:nvPr>
            <p:ph type="sldNum" sz="quarter" idx="12"/>
          </p:nvPr>
        </p:nvSpPr>
        <p:spPr>
          <a:xfrm>
            <a:off x="9339469" y="6492875"/>
            <a:ext cx="2743200" cy="365125"/>
          </a:xfrm>
        </p:spPr>
        <p:txBody>
          <a:bodyPr/>
          <a:lstStyle/>
          <a:p>
            <a:fld id="{E0FE23CE-5873-4583-962C-76FE69121A06}" type="slidenum">
              <a:rPr lang="en-GB" smtClean="0">
                <a:solidFill>
                  <a:schemeClr val="bg1"/>
                </a:solidFill>
              </a:rPr>
              <a:t>5</a:t>
            </a:fld>
            <a:endParaRPr lang="en-GB" dirty="0">
              <a:solidFill>
                <a:schemeClr val="bg1"/>
              </a:solidFill>
            </a:endParaRPr>
          </a:p>
        </p:txBody>
      </p:sp>
      <p:sp>
        <p:nvSpPr>
          <p:cNvPr id="11" name="Content Placeholder 2">
            <a:extLst>
              <a:ext uri="{FF2B5EF4-FFF2-40B4-BE49-F238E27FC236}">
                <a16:creationId xmlns:a16="http://schemas.microsoft.com/office/drawing/2014/main" id="{01DE91D4-BDE5-9475-1A39-60F80641438D}"/>
              </a:ext>
            </a:extLst>
          </p:cNvPr>
          <p:cNvSpPr>
            <a:spLocks noGrp="1"/>
          </p:cNvSpPr>
          <p:nvPr>
            <p:ph idx="1"/>
          </p:nvPr>
        </p:nvSpPr>
        <p:spPr>
          <a:xfrm>
            <a:off x="400319" y="2301727"/>
            <a:ext cx="6510620" cy="3501206"/>
          </a:xfrm>
        </p:spPr>
        <p:txBody>
          <a:bodyPr>
            <a:normAutofit lnSpcReduction="10000"/>
          </a:bodyPr>
          <a:lstStyle/>
          <a:p>
            <a:pPr algn="just">
              <a:lnSpc>
                <a:spcPct val="120000"/>
              </a:lnSpc>
            </a:pPr>
            <a:r>
              <a:rPr lang="en-US" sz="1800" dirty="0">
                <a:latin typeface="Times New Roman" panose="02020603050405020304" pitchFamily="18" charset="0"/>
                <a:cs typeface="Times New Roman" panose="02020603050405020304" pitchFamily="18" charset="0"/>
              </a:rPr>
              <a:t>In this project, we are using lightweight metal, electromyography sensor, embedded microcontroller, Gear motors and inertial measurement unit.</a:t>
            </a:r>
          </a:p>
          <a:p>
            <a:pPr algn="just">
              <a:lnSpc>
                <a:spcPct val="120000"/>
              </a:lnSpc>
            </a:pPr>
            <a:r>
              <a:rPr lang="en-US" sz="1800" dirty="0">
                <a:latin typeface="Times New Roman" panose="02020603050405020304" pitchFamily="18" charset="0"/>
                <a:cs typeface="Times New Roman" panose="02020603050405020304" pitchFamily="18" charset="0"/>
              </a:rPr>
              <a:t>The device has a lightweight metal frame for strength and comfort, allowing easy movement. Electromyography (EMG) sensors detect muscle signals, enabling intuitive responses.</a:t>
            </a:r>
          </a:p>
          <a:p>
            <a:pPr algn="just">
              <a:lnSpc>
                <a:spcPct val="120000"/>
              </a:lnSpc>
            </a:pPr>
            <a:r>
              <a:rPr lang="en-US" sz="1800" dirty="0">
                <a:latin typeface="Times New Roman" panose="02020603050405020304" pitchFamily="18" charset="0"/>
                <a:cs typeface="Times New Roman" panose="02020603050405020304" pitchFamily="18" charset="0"/>
              </a:rPr>
              <a:t>Hybrid Assistive Limb uses a microcontroller to process data and control movements. It has Gear motors for smooth, muscle-based motions, a battery for easy portability, and an inertial measurement unit to track joint movement and orientation.</a:t>
            </a:r>
          </a:p>
          <a:p>
            <a:pPr marL="0" indent="0" algn="just">
              <a:buFont typeface="Wingdings" panose="05000000000000000000" pitchFamily="2" charset="2"/>
              <a:buNone/>
            </a:pPr>
            <a:endParaRPr lang="en-US" sz="2400" dirty="0">
              <a:latin typeface="Times New Roman" panose="02020603050405020304" pitchFamily="18"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pic>
        <p:nvPicPr>
          <p:cNvPr id="2050" name="Picture 2" descr="Premium Photo | Concept of disability and disease. Silhouette of disabled  person who stood out of the wheelchair on the sunset background">
            <a:extLst>
              <a:ext uri="{FF2B5EF4-FFF2-40B4-BE49-F238E27FC236}">
                <a16:creationId xmlns:a16="http://schemas.microsoft.com/office/drawing/2014/main" id="{39636A83-2578-9C31-5A55-1602A1F7A9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7672000" y="1915162"/>
            <a:ext cx="3711616" cy="24665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9C1885B-4EC3-0D0D-31E5-347BFD50AC27}"/>
              </a:ext>
            </a:extLst>
          </p:cNvPr>
          <p:cNvSpPr txBox="1"/>
          <p:nvPr/>
        </p:nvSpPr>
        <p:spPr>
          <a:xfrm>
            <a:off x="8302288" y="4439016"/>
            <a:ext cx="2977156" cy="369332"/>
          </a:xfrm>
          <a:prstGeom prst="rect">
            <a:avLst/>
          </a:prstGeom>
          <a:noFill/>
        </p:spPr>
        <p:txBody>
          <a:bodyPr wrap="square" rtlCol="0">
            <a:spAutoFit/>
          </a:bodyPr>
          <a:lstStyle/>
          <a:p>
            <a:pPr algn="ctr"/>
            <a:r>
              <a:rPr lang="en-US" dirty="0"/>
              <a:t>Figure 2: A wheelchair</a:t>
            </a:r>
          </a:p>
        </p:txBody>
      </p:sp>
      <p:pic>
        <p:nvPicPr>
          <p:cNvPr id="3" name="Picture 2" descr="Muscle Sensor Module for Arduino in Pakistan - Digilog.pk">
            <a:extLst>
              <a:ext uri="{FF2B5EF4-FFF2-40B4-BE49-F238E27FC236}">
                <a16:creationId xmlns:a16="http://schemas.microsoft.com/office/drawing/2014/main" id="{57A081FA-4531-B4C0-C5FA-4D4DD2978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285536">
            <a:off x="21212332" y="1479694"/>
            <a:ext cx="3898612" cy="389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92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75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par>
                          <p:cTn id="12" fill="hold">
                            <p:stCondLst>
                              <p:cond delay="1250"/>
                            </p:stCondLst>
                            <p:childTnLst>
                              <p:par>
                                <p:cTn id="13" presetID="22" presetClass="entr" presetSubtype="8" fill="hold" grpId="0"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wipe(left)">
                                      <p:cBhvr>
                                        <p:cTn id="15" dur="500"/>
                                        <p:tgtEl>
                                          <p:spTgt spid="11">
                                            <p:txEl>
                                              <p:pRg st="1" end="1"/>
                                            </p:txEl>
                                          </p:spTgt>
                                        </p:tgtEl>
                                      </p:cBhvr>
                                    </p:animEffect>
                                  </p:childTnLst>
                                </p:cTn>
                              </p:par>
                            </p:childTnLst>
                          </p:cTn>
                        </p:par>
                        <p:par>
                          <p:cTn id="16" fill="hold">
                            <p:stCondLst>
                              <p:cond delay="1750"/>
                            </p:stCondLst>
                            <p:childTnLst>
                              <p:par>
                                <p:cTn id="17" presetID="22" presetClass="entr" presetSubtype="8" fill="hold" grpId="0"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wipe(left)">
                                      <p:cBhvr>
                                        <p:cTn id="19" dur="500"/>
                                        <p:tgtEl>
                                          <p:spTgt spid="11">
                                            <p:txEl>
                                              <p:pRg st="2" end="2"/>
                                            </p:txEl>
                                          </p:spTgt>
                                        </p:tgtEl>
                                      </p:cBhvr>
                                    </p:animEffect>
                                  </p:childTnLst>
                                </p:cTn>
                              </p:par>
                            </p:childTnLst>
                          </p:cTn>
                        </p:par>
                        <p:par>
                          <p:cTn id="20" fill="hold">
                            <p:stCondLst>
                              <p:cond delay="225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68337075-C399-4EB6-A82A-17A2AFC3DB8C}"/>
              </a:ext>
            </a:extLst>
          </p:cNvPr>
          <p:cNvSpPr txBox="1"/>
          <p:nvPr/>
        </p:nvSpPr>
        <p:spPr>
          <a:xfrm>
            <a:off x="2820185" y="6193847"/>
            <a:ext cx="6551629" cy="369332"/>
          </a:xfrm>
          <a:prstGeom prst="rect">
            <a:avLst/>
          </a:prstGeom>
          <a:noFill/>
        </p:spPr>
        <p:txBody>
          <a:bodyPr wrap="square" rtlCol="0">
            <a:spAutoFit/>
          </a:bodyPr>
          <a:lstStyle/>
          <a:p>
            <a:pPr algn="ctr"/>
            <a:r>
              <a:rPr lang="en-US" dirty="0">
                <a:latin typeface="Times New Roman" pitchFamily="18" charset="0"/>
                <a:cs typeface="Times New Roman" pitchFamily="18" charset="0"/>
              </a:rPr>
              <a:t>Figure 7: Block Diagram</a:t>
            </a:r>
          </a:p>
        </p:txBody>
      </p:sp>
      <p:pic>
        <p:nvPicPr>
          <p:cNvPr id="3" name="Picture 2">
            <a:extLst>
              <a:ext uri="{FF2B5EF4-FFF2-40B4-BE49-F238E27FC236}">
                <a16:creationId xmlns:a16="http://schemas.microsoft.com/office/drawing/2014/main" id="{DE02E501-0273-DD9D-B2CF-7A7FB50AA2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92" y="1996069"/>
            <a:ext cx="12175872" cy="3356518"/>
          </a:xfrm>
          <a:prstGeom prst="rect">
            <a:avLst/>
          </a:prstGeom>
        </p:spPr>
      </p:pic>
      <p:sp>
        <p:nvSpPr>
          <p:cNvPr id="6" name="TextBox 5">
            <a:extLst>
              <a:ext uri="{FF2B5EF4-FFF2-40B4-BE49-F238E27FC236}">
                <a16:creationId xmlns:a16="http://schemas.microsoft.com/office/drawing/2014/main" id="{7F179286-136B-789A-E815-D51FDBC8B172}"/>
              </a:ext>
            </a:extLst>
          </p:cNvPr>
          <p:cNvSpPr txBox="1"/>
          <p:nvPr/>
        </p:nvSpPr>
        <p:spPr>
          <a:xfrm>
            <a:off x="584499" y="401228"/>
            <a:ext cx="6345044"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Block Diagram</a:t>
            </a:r>
            <a:endParaRPr lang="en-PK" sz="2400" dirty="0"/>
          </a:p>
        </p:txBody>
      </p:sp>
    </p:spTree>
    <p:extLst>
      <p:ext uri="{BB962C8B-B14F-4D97-AF65-F5344CB8AC3E}">
        <p14:creationId xmlns:p14="http://schemas.microsoft.com/office/powerpoint/2010/main" val="984916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ED18CC-F045-5502-1863-C5E66EE77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576" y="0"/>
            <a:ext cx="4494848" cy="6858000"/>
          </a:xfrm>
          <a:prstGeom prst="rect">
            <a:avLst/>
          </a:prstGeom>
        </p:spPr>
      </p:pic>
      <p:sp>
        <p:nvSpPr>
          <p:cNvPr id="2" name="TextBox 1">
            <a:extLst>
              <a:ext uri="{FF2B5EF4-FFF2-40B4-BE49-F238E27FC236}">
                <a16:creationId xmlns:a16="http://schemas.microsoft.com/office/drawing/2014/main" id="{C1EF7552-AFD0-76A4-91BF-C1302ED898C1}"/>
              </a:ext>
            </a:extLst>
          </p:cNvPr>
          <p:cNvSpPr txBox="1"/>
          <p:nvPr/>
        </p:nvSpPr>
        <p:spPr>
          <a:xfrm>
            <a:off x="584499" y="401228"/>
            <a:ext cx="6345044" cy="461665"/>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Flowchart</a:t>
            </a:r>
            <a:endParaRPr lang="en-PK" sz="2400" dirty="0"/>
          </a:p>
        </p:txBody>
      </p:sp>
    </p:spTree>
    <p:extLst>
      <p:ext uri="{BB962C8B-B14F-4D97-AF65-F5344CB8AC3E}">
        <p14:creationId xmlns:p14="http://schemas.microsoft.com/office/powerpoint/2010/main" val="3469821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3A3F7-05A9-8E0D-6C3C-C62634220227}"/>
            </a:ext>
          </a:extLst>
        </p:cNvPr>
        <p:cNvGrpSpPr/>
        <p:nvPr/>
      </p:nvGrpSpPr>
      <p:grpSpPr>
        <a:xfrm>
          <a:off x="0" y="0"/>
          <a:ext cx="0" cy="0"/>
          <a:chOff x="0" y="0"/>
          <a:chExt cx="0" cy="0"/>
        </a:xfrm>
      </p:grpSpPr>
      <p:pic>
        <p:nvPicPr>
          <p:cNvPr id="28" name="Human Picture">
            <a:extLst>
              <a:ext uri="{FF2B5EF4-FFF2-40B4-BE49-F238E27FC236}">
                <a16:creationId xmlns:a16="http://schemas.microsoft.com/office/drawing/2014/main" id="{4EC43162-AE88-B293-29F8-7AF466E639E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586" b="97899" l="9920" r="92084">
                        <a14:foregroundMark x1="48898" y1="6020" x2="48898" y2="8121"/>
                        <a14:foregroundMark x1="50100" y1="2586" x2="50902" y2="3596"/>
                        <a14:foregroundMark x1="19138" y1="95919" x2="20341" y2="94626"/>
                        <a14:foregroundMark x1="88477" y1="97414" x2="85972" y2="95758"/>
                        <a14:foregroundMark x1="17435" y1="97414" x2="17435" y2="97899"/>
                        <a14:foregroundMark x1="91683" y1="97091" x2="92084" y2="95919"/>
                      </a14:backgroundRemoval>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256422" y="1003726"/>
            <a:ext cx="1487326" cy="3687318"/>
          </a:xfrm>
          <a:prstGeom prst="rect">
            <a:avLst/>
          </a:prstGeom>
        </p:spPr>
      </p:pic>
      <p:cxnSp>
        <p:nvCxnSpPr>
          <p:cNvPr id="34" name="Knee Electrode (Red)">
            <a:extLst>
              <a:ext uri="{FF2B5EF4-FFF2-40B4-BE49-F238E27FC236}">
                <a16:creationId xmlns:a16="http://schemas.microsoft.com/office/drawing/2014/main" id="{4F1A2955-DD2E-0871-98E7-ED4A148369BC}"/>
              </a:ext>
            </a:extLst>
          </p:cNvPr>
          <p:cNvCxnSpPr>
            <a:cxnSpLocks/>
          </p:cNvCxnSpPr>
          <p:nvPr/>
        </p:nvCxnSpPr>
        <p:spPr>
          <a:xfrm rot="10800000" flipV="1">
            <a:off x="1289333" y="3422072"/>
            <a:ext cx="1205353" cy="147204"/>
          </a:xfrm>
          <a:prstGeom prst="bentConnector3">
            <a:avLst/>
          </a:prstGeom>
          <a:ln cap="rnd">
            <a:solidFill>
              <a:srgbClr val="FF0000"/>
            </a:solidFill>
            <a:tailEnd type="oval" w="lg" len="med"/>
          </a:ln>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096876BF-AA66-B57A-EE74-CE7A565E3CCA}"/>
              </a:ext>
            </a:extLst>
          </p:cNvPr>
          <p:cNvCxnSpPr>
            <a:cxnSpLocks/>
          </p:cNvCxnSpPr>
          <p:nvPr/>
        </p:nvCxnSpPr>
        <p:spPr>
          <a:xfrm flipV="1">
            <a:off x="2487366" y="3429000"/>
            <a:ext cx="0" cy="522373"/>
          </a:xfrm>
          <a:prstGeom prst="line">
            <a:avLst/>
          </a:prstGeom>
          <a:ln w="38100" cap="rnd">
            <a:solidFill>
              <a:srgbClr val="FF1D1D"/>
            </a:solidFill>
            <a:headEnd type="oval" w="lg" len="med"/>
            <a:tailEnd type="none" w="sm" len="sm"/>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sp>
        <p:nvSpPr>
          <p:cNvPr id="1027" name="Signals">
            <a:extLst>
              <a:ext uri="{FF2B5EF4-FFF2-40B4-BE49-F238E27FC236}">
                <a16:creationId xmlns:a16="http://schemas.microsoft.com/office/drawing/2014/main" id="{C70A124B-24D8-CBB8-76F3-6498404F5E8B}"/>
              </a:ext>
            </a:extLst>
          </p:cNvPr>
          <p:cNvSpPr txBox="1"/>
          <p:nvPr/>
        </p:nvSpPr>
        <p:spPr>
          <a:xfrm rot="19530098">
            <a:off x="3521360" y="3345821"/>
            <a:ext cx="396262" cy="369332"/>
          </a:xfrm>
          <a:prstGeom prst="rect">
            <a:avLst/>
          </a:prstGeom>
          <a:noFill/>
        </p:spPr>
        <p:txBody>
          <a:bodyPr wrap="none" rtlCol="0">
            <a:spAutoFit/>
          </a:bodyPr>
          <a:lstStyle/>
          <a:p>
            <a:r>
              <a:rPr lang="en-US" dirty="0">
                <a:solidFill>
                  <a:schemeClr val="accent3"/>
                </a:solidFill>
              </a:rPr>
              <a:t>)))</a:t>
            </a:r>
            <a:endParaRPr lang="en-PK" dirty="0">
              <a:solidFill>
                <a:schemeClr val="accent3"/>
              </a:solidFill>
            </a:endParaRPr>
          </a:p>
        </p:txBody>
      </p:sp>
      <mc:AlternateContent xmlns:mc="http://schemas.openxmlformats.org/markup-compatibility/2006">
        <mc:Choice xmlns:am3d="http://schemas.microsoft.com/office/drawing/2017/model3d" Requires="am3d">
          <p:graphicFrame>
            <p:nvGraphicFramePr>
              <p:cNvPr id="1032" name="Hip">
                <a:extLst>
                  <a:ext uri="{FF2B5EF4-FFF2-40B4-BE49-F238E27FC236}">
                    <a16:creationId xmlns:a16="http://schemas.microsoft.com/office/drawing/2014/main" id="{4AD08FFC-B593-A2E0-6846-6EC6FD135C95}"/>
                  </a:ext>
                </a:extLst>
              </p:cNvPr>
              <p:cNvGraphicFramePr>
                <a:graphicFrameLocks noChangeAspect="1"/>
              </p:cNvGraphicFramePr>
              <p:nvPr/>
            </p:nvGraphicFramePr>
            <p:xfrm rot="272502">
              <a:off x="7493738" y="3269117"/>
              <a:ext cx="928956" cy="1766265"/>
            </p:xfrm>
            <a:graphic>
              <a:graphicData uri="http://schemas.microsoft.com/office/drawing/2017/model3d">
                <am3d:model3d r:embed="rId5">
                  <am3d:spPr>
                    <a:xfrm rot="272502">
                      <a:off x="0" y="0"/>
                      <a:ext cx="928956" cy="1766265"/>
                    </a:xfrm>
                    <a:prstGeom prst="rect">
                      <a:avLst/>
                    </a:prstGeom>
                  </am3d:spPr>
                  <am3d:camera>
                    <am3d:pos x="0" y="0" z="53117085"/>
                    <am3d:up dx="0" dy="36000000" dz="0"/>
                    <am3d:lookAt x="0" y="0" z="0"/>
                    <am3d:perspective fov="2700000"/>
                  </am3d:camera>
                  <am3d:trans>
                    <am3d:meterPerModelUnit n="4484305" d="1000000"/>
                    <am3d:preTrans dx="-1452549" dy="77606" dz="-48430502"/>
                    <am3d:scale>
                      <am3d:sx n="1000000" d="1000000"/>
                      <am3d:sy n="1000000" d="1000000"/>
                      <am3d:sz n="1000000" d="1000000"/>
                    </am3d:scale>
                    <am3d:rot ax="229709" ay="-217298" az="-14532"/>
                    <am3d:postTrans dx="0" dy="0" dz="0"/>
                  </am3d:trans>
                  <am3d:raster rName="Office3DRenderer" rVer="16.0.8326">
                    <am3d:blip r:embed="rId6"/>
                  </am3d:raster>
                  <am3d:objViewport viewportSz="20952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32" name="Hip">
                <a:extLst>
                  <a:ext uri="{FF2B5EF4-FFF2-40B4-BE49-F238E27FC236}">
                    <a16:creationId xmlns:a16="http://schemas.microsoft.com/office/drawing/2014/main" id="{4AD08FFC-B593-A2E0-6846-6EC6FD135C95}"/>
                  </a:ext>
                </a:extLst>
              </p:cNvPr>
              <p:cNvPicPr>
                <a:picLocks noGrp="1" noRot="1" noChangeAspect="1" noMove="1" noResize="1" noEditPoints="1" noAdjustHandles="1" noChangeArrowheads="1" noChangeShapeType="1" noCrop="1"/>
              </p:cNvPicPr>
              <p:nvPr/>
            </p:nvPicPr>
            <p:blipFill>
              <a:blip r:embed="rId6"/>
              <a:stretch>
                <a:fillRect/>
              </a:stretch>
            </p:blipFill>
            <p:spPr>
              <a:xfrm rot="272502">
                <a:off x="7493738" y="3269117"/>
                <a:ext cx="928956" cy="17662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39" name="Legs">
                <a:extLst>
                  <a:ext uri="{FF2B5EF4-FFF2-40B4-BE49-F238E27FC236}">
                    <a16:creationId xmlns:a16="http://schemas.microsoft.com/office/drawing/2014/main" id="{03A5C7BF-C047-C051-D57D-72E1BD3E23C4}"/>
                  </a:ext>
                </a:extLst>
              </p:cNvPr>
              <p:cNvGraphicFramePr>
                <a:graphicFrameLocks noChangeAspect="1"/>
              </p:cNvGraphicFramePr>
              <p:nvPr/>
            </p:nvGraphicFramePr>
            <p:xfrm rot="20975169">
              <a:off x="7110461" y="4837025"/>
              <a:ext cx="1275152" cy="1877698"/>
            </p:xfrm>
            <a:graphic>
              <a:graphicData uri="http://schemas.microsoft.com/office/drawing/2017/model3d">
                <am3d:model3d r:embed="rId7">
                  <am3d:spPr>
                    <a:xfrm rot="20975169">
                      <a:off x="0" y="0"/>
                      <a:ext cx="1275152" cy="1877698"/>
                    </a:xfrm>
                    <a:prstGeom prst="rect">
                      <a:avLst/>
                    </a:prstGeom>
                  </am3d:spPr>
                  <am3d:camera>
                    <am3d:pos x="0" y="0" z="56857144"/>
                    <am3d:up dx="0" dy="36000000" dz="0"/>
                    <am3d:lookAt x="0" y="0" z="0"/>
                    <am3d:perspective fov="2700000"/>
                  </am3d:camera>
                  <am3d:trans>
                    <am3d:meterPerModelUnit n="3731343" d="1000000"/>
                    <am3d:preTrans dx="1746265" dy="20955210" dz="-40298508"/>
                    <am3d:scale>
                      <am3d:sx n="1000000" d="1000000"/>
                      <am3d:sy n="1000000" d="1000000"/>
                      <am3d:sz n="1000000" d="1000000"/>
                    </am3d:scale>
                    <am3d:rot/>
                    <am3d:postTrans dx="0" dy="0" dz="0"/>
                  </am3d:trans>
                  <am3d:raster rName="Office3DRenderer" rVer="16.0.8326">
                    <am3d:blip r:embed="rId8"/>
                  </am3d:raster>
                  <am3d:objViewport viewportSz="245675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39" name="Legs">
                <a:extLst>
                  <a:ext uri="{FF2B5EF4-FFF2-40B4-BE49-F238E27FC236}">
                    <a16:creationId xmlns:a16="http://schemas.microsoft.com/office/drawing/2014/main" id="{03A5C7BF-C047-C051-D57D-72E1BD3E23C4}"/>
                  </a:ext>
                </a:extLst>
              </p:cNvPr>
              <p:cNvPicPr>
                <a:picLocks noGrp="1" noRot="1" noChangeAspect="1" noMove="1" noResize="1" noEditPoints="1" noAdjustHandles="1" noChangeArrowheads="1" noChangeShapeType="1" noCrop="1"/>
              </p:cNvPicPr>
              <p:nvPr/>
            </p:nvPicPr>
            <p:blipFill>
              <a:blip r:embed="rId8"/>
              <a:stretch>
                <a:fillRect/>
              </a:stretch>
            </p:blipFill>
            <p:spPr>
              <a:xfrm rot="20975169">
                <a:off x="7110461" y="4837025"/>
                <a:ext cx="1275152" cy="1877698"/>
              </a:xfrm>
              <a:prstGeom prst="rect">
                <a:avLst/>
              </a:prstGeom>
            </p:spPr>
          </p:pic>
        </mc:Fallback>
      </mc:AlternateContent>
      <p:sp>
        <p:nvSpPr>
          <p:cNvPr id="1101" name="TextBox 1100">
            <a:extLst>
              <a:ext uri="{FF2B5EF4-FFF2-40B4-BE49-F238E27FC236}">
                <a16:creationId xmlns:a16="http://schemas.microsoft.com/office/drawing/2014/main" id="{16AB1039-CBFC-BB53-0C5E-6E9FA67A29EF}"/>
              </a:ext>
            </a:extLst>
          </p:cNvPr>
          <p:cNvSpPr txBox="1"/>
          <p:nvPr/>
        </p:nvSpPr>
        <p:spPr>
          <a:xfrm>
            <a:off x="617493" y="126746"/>
            <a:ext cx="643509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Animation</a:t>
            </a:r>
            <a:endParaRPr lang="en-PK" sz="3200" dirty="0"/>
          </a:p>
        </p:txBody>
      </p:sp>
      <p:pic>
        <p:nvPicPr>
          <p:cNvPr id="23" name="EMG Sensor">
            <a:extLst>
              <a:ext uri="{FF2B5EF4-FFF2-40B4-BE49-F238E27FC236}">
                <a16:creationId xmlns:a16="http://schemas.microsoft.com/office/drawing/2014/main" id="{75894460-3FC8-3FF3-156A-016948A253C1}"/>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val="0"/>
              </a:ext>
            </a:extLst>
          </a:blip>
          <a:srcRect l="6111" t="4715" r="6111" b="6666"/>
          <a:stretch/>
        </p:blipFill>
        <p:spPr>
          <a:xfrm>
            <a:off x="2163697" y="3644415"/>
            <a:ext cx="1459754" cy="2210596"/>
          </a:xfrm>
          <a:prstGeom prst="rect">
            <a:avLst/>
          </a:prstGeom>
        </p:spPr>
      </p:pic>
      <p:cxnSp>
        <p:nvCxnSpPr>
          <p:cNvPr id="25" name="Straight Connector 24">
            <a:extLst>
              <a:ext uri="{FF2B5EF4-FFF2-40B4-BE49-F238E27FC236}">
                <a16:creationId xmlns:a16="http://schemas.microsoft.com/office/drawing/2014/main" id="{966E009C-7533-34CA-57B5-9A6BC4264545}"/>
              </a:ext>
            </a:extLst>
          </p:cNvPr>
          <p:cNvCxnSpPr>
            <a:cxnSpLocks/>
          </p:cNvCxnSpPr>
          <p:nvPr/>
        </p:nvCxnSpPr>
        <p:spPr>
          <a:xfrm flipV="1">
            <a:off x="2893574" y="3246042"/>
            <a:ext cx="0" cy="705331"/>
          </a:xfrm>
          <a:prstGeom prst="line">
            <a:avLst/>
          </a:prstGeom>
          <a:ln w="38100" cap="rnd">
            <a:solidFill>
              <a:schemeClr val="accent5"/>
            </a:solidFill>
            <a:headEnd type="oval" w="lg" len="med"/>
            <a:tailEnd type="none" w="sm" len="sm"/>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51FC12F-99C8-8329-B3E7-AD0AE5C94558}"/>
              </a:ext>
            </a:extLst>
          </p:cNvPr>
          <p:cNvCxnSpPr>
            <a:cxnSpLocks/>
          </p:cNvCxnSpPr>
          <p:nvPr/>
        </p:nvCxnSpPr>
        <p:spPr>
          <a:xfrm flipV="1">
            <a:off x="3297688" y="3058160"/>
            <a:ext cx="0" cy="893213"/>
          </a:xfrm>
          <a:prstGeom prst="line">
            <a:avLst/>
          </a:prstGeom>
          <a:ln w="38100" cap="rnd">
            <a:solidFill>
              <a:schemeClr val="accent4">
                <a:lumMod val="60000"/>
                <a:lumOff val="40000"/>
              </a:schemeClr>
            </a:solidFill>
            <a:headEnd type="oval" w="lg" len="med"/>
            <a:tailEnd type="none" w="sm" len="sm"/>
          </a:ln>
          <a:scene3d>
            <a:camera prst="orthographicFront"/>
            <a:lightRig rig="threePt" dir="t"/>
          </a:scene3d>
          <a:sp3d>
            <a:bevelT prst="angle"/>
          </a:sp3d>
        </p:spPr>
        <p:style>
          <a:lnRef idx="1">
            <a:schemeClr val="accent1"/>
          </a:lnRef>
          <a:fillRef idx="0">
            <a:schemeClr val="accent1"/>
          </a:fillRef>
          <a:effectRef idx="0">
            <a:schemeClr val="accent1"/>
          </a:effectRef>
          <a:fontRef idx="minor">
            <a:schemeClr val="tx1"/>
          </a:fontRef>
        </p:style>
      </p:cxnSp>
      <p:cxnSp>
        <p:nvCxnSpPr>
          <p:cNvPr id="39" name="Thigh Electrode (Blue)">
            <a:extLst>
              <a:ext uri="{FF2B5EF4-FFF2-40B4-BE49-F238E27FC236}">
                <a16:creationId xmlns:a16="http://schemas.microsoft.com/office/drawing/2014/main" id="{B2207783-3281-9626-786E-32626AEA40E1}"/>
              </a:ext>
            </a:extLst>
          </p:cNvPr>
          <p:cNvCxnSpPr>
            <a:cxnSpLocks/>
          </p:cNvCxnSpPr>
          <p:nvPr/>
        </p:nvCxnSpPr>
        <p:spPr>
          <a:xfrm rot="10800000" flipV="1">
            <a:off x="1289336" y="3246042"/>
            <a:ext cx="1604239" cy="69712"/>
          </a:xfrm>
          <a:prstGeom prst="bentConnector3">
            <a:avLst/>
          </a:prstGeom>
          <a:ln>
            <a:tailEnd type="oval" w="lg" len="med"/>
          </a:ln>
        </p:spPr>
        <p:style>
          <a:lnRef idx="3">
            <a:schemeClr val="accent1"/>
          </a:lnRef>
          <a:fillRef idx="0">
            <a:schemeClr val="accent1"/>
          </a:fillRef>
          <a:effectRef idx="2">
            <a:schemeClr val="accent1"/>
          </a:effectRef>
          <a:fontRef idx="minor">
            <a:schemeClr val="tx1"/>
          </a:fontRef>
        </p:style>
      </p:cxnSp>
      <p:cxnSp>
        <p:nvCxnSpPr>
          <p:cNvPr id="49" name="Hip Electrode (Yelllow)">
            <a:extLst>
              <a:ext uri="{FF2B5EF4-FFF2-40B4-BE49-F238E27FC236}">
                <a16:creationId xmlns:a16="http://schemas.microsoft.com/office/drawing/2014/main" id="{F05E8A52-9253-59ED-E9F3-AB83B23C6099}"/>
              </a:ext>
            </a:extLst>
          </p:cNvPr>
          <p:cNvCxnSpPr/>
          <p:nvPr/>
        </p:nvCxnSpPr>
        <p:spPr>
          <a:xfrm rot="10800000" flipV="1">
            <a:off x="1289334" y="3058160"/>
            <a:ext cx="2008355" cy="72928"/>
          </a:xfrm>
          <a:prstGeom prst="bentConnector3">
            <a:avLst/>
          </a:prstGeom>
          <a:ln w="22225" cap="rnd">
            <a:solidFill>
              <a:srgbClr val="FFC000"/>
            </a:solidFill>
            <a:tailEnd type="oval" w="lg" len="med"/>
          </a:ln>
        </p:spPr>
        <p:style>
          <a:lnRef idx="3">
            <a:schemeClr val="dk1"/>
          </a:lnRef>
          <a:fillRef idx="0">
            <a:schemeClr val="dk1"/>
          </a:fillRef>
          <a:effectRef idx="2">
            <a:schemeClr val="dk1"/>
          </a:effectRef>
          <a:fontRef idx="minor">
            <a:schemeClr val="tx1"/>
          </a:fontRef>
        </p:style>
      </p:cxnSp>
      <p:pic>
        <p:nvPicPr>
          <p:cNvPr id="56" name="Big Gear">
            <a:extLst>
              <a:ext uri="{FF2B5EF4-FFF2-40B4-BE49-F238E27FC236}">
                <a16:creationId xmlns:a16="http://schemas.microsoft.com/office/drawing/2014/main" id="{D51BA20D-3AB1-11DD-8293-32C7BD4C9968}"/>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7672598" y="3561830"/>
            <a:ext cx="600591" cy="601302"/>
          </a:xfrm>
          <a:prstGeom prst="rect">
            <a:avLst/>
          </a:prstGeom>
        </p:spPr>
      </p:pic>
      <p:pic>
        <p:nvPicPr>
          <p:cNvPr id="61" name="Small Gear">
            <a:extLst>
              <a:ext uri="{FF2B5EF4-FFF2-40B4-BE49-F238E27FC236}">
                <a16:creationId xmlns:a16="http://schemas.microsoft.com/office/drawing/2014/main" id="{59A93A70-409F-6002-7C29-E3FEB9A3443F}"/>
              </a:ext>
            </a:extLst>
          </p:cNvPr>
          <p:cNvPicPr>
            <a:picLocks noChangeAspect="1"/>
          </p:cNvPicPr>
          <p:nvPr/>
        </p:nvPicPr>
        <p:blipFill>
          <a:blip r:embed="rId13"/>
          <a:stretch>
            <a:fillRect/>
          </a:stretch>
        </p:blipFill>
        <p:spPr>
          <a:xfrm>
            <a:off x="7717840" y="4083135"/>
            <a:ext cx="358845" cy="356393"/>
          </a:xfrm>
          <a:prstGeom prst="rect">
            <a:avLst/>
          </a:prstGeom>
        </p:spPr>
      </p:pic>
      <p:pic>
        <p:nvPicPr>
          <p:cNvPr id="63" name="Hip Joint Motor">
            <a:extLst>
              <a:ext uri="{FF2B5EF4-FFF2-40B4-BE49-F238E27FC236}">
                <a16:creationId xmlns:a16="http://schemas.microsoft.com/office/drawing/2014/main" id="{F89DB3DD-42B1-1C00-7239-DDF6847DC91E}"/>
              </a:ext>
            </a:extLst>
          </p:cNvPr>
          <p:cNvPicPr>
            <a:picLocks noChangeAspect="1"/>
          </p:cNvPicPr>
          <p:nvPr/>
        </p:nvPicPr>
        <p:blipFill>
          <a:blip r:embed="rId14">
            <a:extLst>
              <a:ext uri="{28A0092B-C50C-407E-A947-70E740481C1C}">
                <a14:useLocalDpi xmlns:a14="http://schemas.microsoft.com/office/drawing/2010/main" val="0"/>
              </a:ext>
            </a:extLst>
          </a:blip>
          <a:srcRect l="27529" t="9115" r="27394" b="11011"/>
          <a:stretch/>
        </p:blipFill>
        <p:spPr>
          <a:xfrm rot="1084770">
            <a:off x="7656394" y="3429321"/>
            <a:ext cx="534204" cy="946584"/>
          </a:xfrm>
          <a:prstGeom prst="rect">
            <a:avLst/>
          </a:prstGeom>
        </p:spPr>
      </p:pic>
      <p:pic>
        <p:nvPicPr>
          <p:cNvPr id="1026" name="STM colored">
            <a:extLst>
              <a:ext uri="{FF2B5EF4-FFF2-40B4-BE49-F238E27FC236}">
                <a16:creationId xmlns:a16="http://schemas.microsoft.com/office/drawing/2014/main" id="{A4F1693F-A9C4-2E56-5E5F-21B110BFF8A3}"/>
              </a:ext>
            </a:extLst>
          </p:cNvPr>
          <p:cNvPicPr>
            <a:picLocks noChangeAspect="1"/>
          </p:cNvPicPr>
          <p:nvPr/>
        </p:nvPicPr>
        <p:blipFill>
          <a:blip r:embed="rId15">
            <a:extLst>
              <a:ext uri="{28A0092B-C50C-407E-A947-70E740481C1C}">
                <a14:useLocalDpi xmlns:a14="http://schemas.microsoft.com/office/drawing/2010/main" val="0"/>
              </a:ext>
            </a:extLst>
          </a:blip>
          <a:srcRect l="7230" r="7230"/>
          <a:stretch/>
        </p:blipFill>
        <p:spPr>
          <a:xfrm>
            <a:off x="4398460" y="3252088"/>
            <a:ext cx="2276598" cy="2661424"/>
          </a:xfrm>
          <a:prstGeom prst="rect">
            <a:avLst/>
          </a:prstGeom>
        </p:spPr>
      </p:pic>
      <p:pic>
        <p:nvPicPr>
          <p:cNvPr id="2" name="Knee Motor">
            <a:extLst>
              <a:ext uri="{FF2B5EF4-FFF2-40B4-BE49-F238E27FC236}">
                <a16:creationId xmlns:a16="http://schemas.microsoft.com/office/drawing/2014/main" id="{C71E41A4-65ED-6FDD-AF35-C19D5B3CC009}"/>
              </a:ext>
            </a:extLst>
          </p:cNvPr>
          <p:cNvPicPr>
            <a:picLocks noChangeAspect="1"/>
          </p:cNvPicPr>
          <p:nvPr/>
        </p:nvPicPr>
        <p:blipFill>
          <a:blip r:embed="rId14">
            <a:extLst>
              <a:ext uri="{28A0092B-C50C-407E-A947-70E740481C1C}">
                <a14:useLocalDpi xmlns:a14="http://schemas.microsoft.com/office/drawing/2010/main" val="0"/>
              </a:ext>
            </a:extLst>
          </a:blip>
          <a:srcRect l="27529" t="9115" r="27394" b="11011"/>
          <a:stretch/>
        </p:blipFill>
        <p:spPr>
          <a:xfrm rot="21318633">
            <a:off x="7616278" y="4691904"/>
            <a:ext cx="319772" cy="566620"/>
          </a:xfrm>
          <a:prstGeom prst="rect">
            <a:avLst/>
          </a:prstGeom>
        </p:spPr>
      </p:pic>
      <p:grpSp>
        <p:nvGrpSpPr>
          <p:cNvPr id="1078" name="Dotted lines (Motors)">
            <a:extLst>
              <a:ext uri="{FF2B5EF4-FFF2-40B4-BE49-F238E27FC236}">
                <a16:creationId xmlns:a16="http://schemas.microsoft.com/office/drawing/2014/main" id="{33424C5A-9B9F-68F7-7436-51819131D6B5}"/>
              </a:ext>
            </a:extLst>
          </p:cNvPr>
          <p:cNvGrpSpPr/>
          <p:nvPr/>
        </p:nvGrpSpPr>
        <p:grpSpPr>
          <a:xfrm>
            <a:off x="7794486" y="2465830"/>
            <a:ext cx="430840" cy="1213190"/>
            <a:chOff x="10185054" y="2694386"/>
            <a:chExt cx="1405382" cy="3353369"/>
          </a:xfrm>
        </p:grpSpPr>
        <p:cxnSp>
          <p:nvCxnSpPr>
            <p:cNvPr id="1072" name="Left Dotted line">
              <a:extLst>
                <a:ext uri="{FF2B5EF4-FFF2-40B4-BE49-F238E27FC236}">
                  <a16:creationId xmlns:a16="http://schemas.microsoft.com/office/drawing/2014/main" id="{B7B6DA03-94E6-3A77-218F-B48A0825F04A}"/>
                </a:ext>
              </a:extLst>
            </p:cNvPr>
            <p:cNvCxnSpPr>
              <a:cxnSpLocks/>
            </p:cNvCxnSpPr>
            <p:nvPr/>
          </p:nvCxnSpPr>
          <p:spPr>
            <a:xfrm flipH="1">
              <a:off x="10185054" y="2694386"/>
              <a:ext cx="649118" cy="3353369"/>
            </a:xfrm>
            <a:prstGeom prst="line">
              <a:avLst/>
            </a:prstGeom>
            <a:ln w="22225" cap="flat" cmpd="sng" algn="ctr">
              <a:solidFill>
                <a:srgbClr val="FF1D1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73" name="Right Dotted line">
              <a:extLst>
                <a:ext uri="{FF2B5EF4-FFF2-40B4-BE49-F238E27FC236}">
                  <a16:creationId xmlns:a16="http://schemas.microsoft.com/office/drawing/2014/main" id="{17E30038-95FB-A393-C5FF-6D652ED969FD}"/>
                </a:ext>
              </a:extLst>
            </p:cNvPr>
            <p:cNvCxnSpPr>
              <a:cxnSpLocks/>
            </p:cNvCxnSpPr>
            <p:nvPr/>
          </p:nvCxnSpPr>
          <p:spPr>
            <a:xfrm>
              <a:off x="10834172" y="2694386"/>
              <a:ext cx="756257" cy="3251315"/>
            </a:xfrm>
            <a:prstGeom prst="line">
              <a:avLst/>
            </a:prstGeom>
            <a:ln w="22225" cap="flat" cmpd="sng" algn="ctr">
              <a:solidFill>
                <a:srgbClr val="FF1D1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4" name="Oval 3">
            <a:extLst>
              <a:ext uri="{FF2B5EF4-FFF2-40B4-BE49-F238E27FC236}">
                <a16:creationId xmlns:a16="http://schemas.microsoft.com/office/drawing/2014/main" id="{795CD268-FB8D-E071-993D-400DDAC18A61}"/>
              </a:ext>
            </a:extLst>
          </p:cNvPr>
          <p:cNvSpPr/>
          <p:nvPr/>
        </p:nvSpPr>
        <p:spPr>
          <a:xfrm>
            <a:off x="6931184" y="335662"/>
            <a:ext cx="2083418" cy="2083418"/>
          </a:xfrm>
          <a:prstGeom prst="ellipse">
            <a:avLst/>
          </a:prstGeom>
          <a:solidFill>
            <a:schemeClr val="lt1">
              <a:alpha val="51000"/>
            </a:schemeClr>
          </a:solidFill>
          <a:ln>
            <a:solidFill>
              <a:schemeClr val="dk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b="1" dirty="0">
                <a:solidFill>
                  <a:srgbClr val="404040"/>
                </a:solidFill>
                <a:latin typeface="DeepSeek-CJK-patch"/>
              </a:rPr>
              <a:t>G</a:t>
            </a:r>
            <a:r>
              <a:rPr lang="en-US" sz="1600" b="1" i="0" dirty="0">
                <a:solidFill>
                  <a:srgbClr val="404040"/>
                </a:solidFill>
                <a:effectLst/>
                <a:latin typeface="DeepSeek-CJK-patch"/>
              </a:rPr>
              <a:t>ear reduction system</a:t>
            </a:r>
            <a:r>
              <a:rPr lang="en-US" sz="1600" b="0" i="0" dirty="0">
                <a:solidFill>
                  <a:srgbClr val="404040"/>
                </a:solidFill>
                <a:effectLst/>
                <a:latin typeface="DeepSeek-CJK-patch"/>
              </a:rPr>
              <a:t> to increase torque while reducing output speed.</a:t>
            </a:r>
            <a:endParaRPr lang="en-PK" sz="1600" dirty="0"/>
          </a:p>
        </p:txBody>
      </p:sp>
      <p:pic>
        <p:nvPicPr>
          <p:cNvPr id="7" name="Picture 6">
            <a:extLst>
              <a:ext uri="{FF2B5EF4-FFF2-40B4-BE49-F238E27FC236}">
                <a16:creationId xmlns:a16="http://schemas.microsoft.com/office/drawing/2014/main" id="{7BCB4B9C-5A4F-C00A-A3B3-F0B0EB9F0B7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08417" y="3266077"/>
            <a:ext cx="1730098" cy="2595148"/>
          </a:xfrm>
          <a:prstGeom prst="rect">
            <a:avLst/>
          </a:prstGeom>
        </p:spPr>
      </p:pic>
      <p:sp>
        <p:nvSpPr>
          <p:cNvPr id="19" name="Freeform: Shape 18">
            <a:extLst>
              <a:ext uri="{FF2B5EF4-FFF2-40B4-BE49-F238E27FC236}">
                <a16:creationId xmlns:a16="http://schemas.microsoft.com/office/drawing/2014/main" id="{4E703032-FC2A-B961-39B3-ED093E8832D5}"/>
              </a:ext>
            </a:extLst>
          </p:cNvPr>
          <p:cNvSpPr/>
          <p:nvPr/>
        </p:nvSpPr>
        <p:spPr>
          <a:xfrm rot="21434864">
            <a:off x="5331790" y="1678479"/>
            <a:ext cx="5210757" cy="1778916"/>
          </a:xfrm>
          <a:custGeom>
            <a:avLst/>
            <a:gdLst>
              <a:gd name="connsiteX0" fmla="*/ 6527800 w 6527800"/>
              <a:gd name="connsiteY0" fmla="*/ 1875688 h 1875688"/>
              <a:gd name="connsiteX1" fmla="*/ 2565400 w 6527800"/>
              <a:gd name="connsiteY1" fmla="*/ 8788 h 1875688"/>
              <a:gd name="connsiteX2" fmla="*/ 0 w 6527800"/>
              <a:gd name="connsiteY2" fmla="*/ 1304188 h 1875688"/>
            </a:gdLst>
            <a:ahLst/>
            <a:cxnLst>
              <a:cxn ang="0">
                <a:pos x="connsiteX0" y="connsiteY0"/>
              </a:cxn>
              <a:cxn ang="0">
                <a:pos x="connsiteX1" y="connsiteY1"/>
              </a:cxn>
              <a:cxn ang="0">
                <a:pos x="connsiteX2" y="connsiteY2"/>
              </a:cxn>
            </a:cxnLst>
            <a:rect l="l" t="t" r="r" b="b"/>
            <a:pathLst>
              <a:path w="6527800" h="1875688">
                <a:moveTo>
                  <a:pt x="6527800" y="1875688"/>
                </a:moveTo>
                <a:cubicBezTo>
                  <a:pt x="5090583" y="989863"/>
                  <a:pt x="3653367" y="104038"/>
                  <a:pt x="2565400" y="8788"/>
                </a:cubicBezTo>
                <a:cubicBezTo>
                  <a:pt x="1477433" y="-86462"/>
                  <a:pt x="738716" y="608863"/>
                  <a:pt x="0" y="1304188"/>
                </a:cubicBezTo>
              </a:path>
            </a:pathLst>
          </a:custGeom>
          <a:ln w="15875" cap="flat" cmpd="sng" algn="ctr">
            <a:solidFill>
              <a:schemeClr val="dk1"/>
            </a:solidFill>
            <a:prstDash val="dash"/>
            <a:round/>
            <a:headEnd type="none" w="med" len="med"/>
            <a:tailEnd type="triangle" w="lg" len="lg"/>
          </a:ln>
        </p:spPr>
        <p:style>
          <a:lnRef idx="0">
            <a:scrgbClr r="0" g="0" b="0"/>
          </a:lnRef>
          <a:fillRef idx="0">
            <a:scrgbClr r="0" g="0" b="0"/>
          </a:fillRef>
          <a:effectRef idx="0">
            <a:scrgbClr r="0" g="0" b="0"/>
          </a:effectRef>
          <a:fontRef idx="minor">
            <a:schemeClr val="tx1"/>
          </a:fontRef>
        </p:style>
        <p:txBody>
          <a:bodyPr rtlCol="0" anchor="ctr"/>
          <a:lstStyle/>
          <a:p>
            <a:pPr algn="ctr"/>
            <a:endParaRPr lang="en-PK"/>
          </a:p>
        </p:txBody>
      </p:sp>
      <p:sp>
        <p:nvSpPr>
          <p:cNvPr id="20" name="TextBox 19">
            <a:extLst>
              <a:ext uri="{FF2B5EF4-FFF2-40B4-BE49-F238E27FC236}">
                <a16:creationId xmlns:a16="http://schemas.microsoft.com/office/drawing/2014/main" id="{839DEE81-F240-2811-D371-EF21DD5FA51A}"/>
              </a:ext>
            </a:extLst>
          </p:cNvPr>
          <p:cNvSpPr txBox="1"/>
          <p:nvPr/>
        </p:nvSpPr>
        <p:spPr>
          <a:xfrm>
            <a:off x="9472588" y="5775874"/>
            <a:ext cx="2597185" cy="738664"/>
          </a:xfrm>
          <a:prstGeom prst="rect">
            <a:avLst/>
          </a:prstGeom>
          <a:noFill/>
        </p:spPr>
        <p:txBody>
          <a:bodyPr wrap="square" rtlCol="0">
            <a:spAutoFit/>
          </a:bodyPr>
          <a:lstStyle/>
          <a:p>
            <a:pPr algn="ctr"/>
            <a:r>
              <a:rPr lang="en-US" sz="1400" b="1" dirty="0">
                <a:latin typeface="Candara Light" panose="020E0502030303020204" pitchFamily="34" charset="0"/>
                <a:cs typeface="Courier New" panose="02070309020205020404" pitchFamily="49" charset="0"/>
              </a:rPr>
              <a:t>MONITOR JOINTS ANGLE USING IMU AND STOP MOTOR AT</a:t>
            </a:r>
          </a:p>
          <a:p>
            <a:pPr algn="ctr"/>
            <a:r>
              <a:rPr lang="en-US" sz="1400" b="1" dirty="0">
                <a:latin typeface="Candara Light" panose="020E0502030303020204" pitchFamily="34" charset="0"/>
                <a:cs typeface="Courier New" panose="02070309020205020404" pitchFamily="49" charset="0"/>
              </a:rPr>
              <a:t>TARGET ANGLE</a:t>
            </a:r>
            <a:endParaRPr lang="en-PK" sz="1400" b="1" dirty="0">
              <a:latin typeface="Candara Light" panose="020E0502030303020204" pitchFamily="34" charset="0"/>
              <a:cs typeface="Courier New" panose="02070309020205020404" pitchFamily="49" charset="0"/>
            </a:endParaRPr>
          </a:p>
        </p:txBody>
      </p:sp>
      <p:grpSp>
        <p:nvGrpSpPr>
          <p:cNvPr id="24" name="FEEDBACK LINE">
            <a:extLst>
              <a:ext uri="{FF2B5EF4-FFF2-40B4-BE49-F238E27FC236}">
                <a16:creationId xmlns:a16="http://schemas.microsoft.com/office/drawing/2014/main" id="{54B00ABF-24B7-6B37-E37D-DB888584096E}"/>
              </a:ext>
            </a:extLst>
          </p:cNvPr>
          <p:cNvGrpSpPr/>
          <p:nvPr/>
        </p:nvGrpSpPr>
        <p:grpSpPr>
          <a:xfrm>
            <a:off x="6214569" y="1611875"/>
            <a:ext cx="3542125" cy="761766"/>
            <a:chOff x="6214569" y="1611875"/>
            <a:chExt cx="3542125" cy="761766"/>
          </a:xfrm>
        </p:grpSpPr>
        <p:sp>
          <p:nvSpPr>
            <p:cNvPr id="21" name="TextBox 20">
              <a:extLst>
                <a:ext uri="{FF2B5EF4-FFF2-40B4-BE49-F238E27FC236}">
                  <a16:creationId xmlns:a16="http://schemas.microsoft.com/office/drawing/2014/main" id="{36F29F79-FE95-08F8-1EBD-5E4ECB0FA241}"/>
                </a:ext>
              </a:extLst>
            </p:cNvPr>
            <p:cNvSpPr txBox="1"/>
            <p:nvPr/>
          </p:nvSpPr>
          <p:spPr>
            <a:xfrm>
              <a:off x="6214569" y="1611875"/>
              <a:ext cx="2276598" cy="688653"/>
            </a:xfrm>
            <a:prstGeom prst="rect">
              <a:avLst/>
            </a:prstGeom>
            <a:noFill/>
          </p:spPr>
          <p:txBody>
            <a:bodyPr wrap="square" rtlCol="0">
              <a:prstTxWarp prst="textArchUp">
                <a:avLst/>
              </a:prstTxWarp>
              <a:spAutoFit/>
            </a:bodyPr>
            <a:lstStyle/>
            <a:p>
              <a:r>
                <a:rPr lang="en-US" sz="2000" spc="1200" dirty="0" err="1"/>
                <a:t>FEEDBACk</a:t>
              </a:r>
              <a:endParaRPr lang="en-PK" sz="2000" spc="1200" dirty="0"/>
            </a:p>
          </p:txBody>
        </p:sp>
        <p:sp>
          <p:nvSpPr>
            <p:cNvPr id="22" name="TextBox 21">
              <a:extLst>
                <a:ext uri="{FF2B5EF4-FFF2-40B4-BE49-F238E27FC236}">
                  <a16:creationId xmlns:a16="http://schemas.microsoft.com/office/drawing/2014/main" id="{B23AA5C6-9644-38AA-67E8-8766DCE0B5F9}"/>
                </a:ext>
              </a:extLst>
            </p:cNvPr>
            <p:cNvSpPr txBox="1"/>
            <p:nvPr/>
          </p:nvSpPr>
          <p:spPr>
            <a:xfrm rot="1766153">
              <a:off x="8437044" y="1973531"/>
              <a:ext cx="1319650" cy="400110"/>
            </a:xfrm>
            <a:prstGeom prst="rect">
              <a:avLst/>
            </a:prstGeom>
            <a:noFill/>
          </p:spPr>
          <p:txBody>
            <a:bodyPr wrap="square" rtlCol="0">
              <a:spAutoFit/>
            </a:bodyPr>
            <a:lstStyle/>
            <a:p>
              <a:r>
                <a:rPr lang="en-US" sz="2000" spc="1200" dirty="0"/>
                <a:t>PATH</a:t>
              </a:r>
              <a:endParaRPr lang="en-PK" sz="2000" spc="1200" dirty="0"/>
            </a:p>
          </p:txBody>
        </p:sp>
      </p:grpSp>
    </p:spTree>
    <p:extLst>
      <p:ext uri="{BB962C8B-B14F-4D97-AF65-F5344CB8AC3E}">
        <p14:creationId xmlns:p14="http://schemas.microsoft.com/office/powerpoint/2010/main" val="2029351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01"/>
                                        </p:tgtEl>
                                        <p:attrNameLst>
                                          <p:attrName>style.visibility</p:attrName>
                                        </p:attrNameLst>
                                      </p:cBhvr>
                                      <p:to>
                                        <p:strVal val="visible"/>
                                      </p:to>
                                    </p:set>
                                    <p:animEffect transition="in" filter="fade">
                                      <p:cBhvr>
                                        <p:cTn id="7" dur="1000"/>
                                        <p:tgtEl>
                                          <p:spTgt spid="1101"/>
                                        </p:tgtEl>
                                      </p:cBhvr>
                                    </p:animEffect>
                                    <p:anim calcmode="lin" valueType="num">
                                      <p:cBhvr>
                                        <p:cTn id="8" dur="1000" fill="hold"/>
                                        <p:tgtEl>
                                          <p:spTgt spid="1101"/>
                                        </p:tgtEl>
                                        <p:attrNameLst>
                                          <p:attrName>ppt_x</p:attrName>
                                        </p:attrNameLst>
                                      </p:cBhvr>
                                      <p:tavLst>
                                        <p:tav tm="0">
                                          <p:val>
                                            <p:strVal val="#ppt_x"/>
                                          </p:val>
                                        </p:tav>
                                        <p:tav tm="100000">
                                          <p:val>
                                            <p:strVal val="#ppt_x"/>
                                          </p:val>
                                        </p:tav>
                                      </p:tavLst>
                                    </p:anim>
                                    <p:anim calcmode="lin" valueType="num">
                                      <p:cBhvr>
                                        <p:cTn id="9" dur="1000" fill="hold"/>
                                        <p:tgtEl>
                                          <p:spTgt spid="1101"/>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entr" presetSubtype="0" fill="hold" nodeType="withEffect">
                                  <p:stCondLst>
                                    <p:cond delay="6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000"/>
                                        <p:tgtEl>
                                          <p:spTgt spid="23"/>
                                        </p:tgtEl>
                                      </p:cBhvr>
                                    </p:animEffect>
                                    <p:anim calcmode="lin" valueType="num">
                                      <p:cBhvr>
                                        <p:cTn id="16" dur="1000" fill="hold"/>
                                        <p:tgtEl>
                                          <p:spTgt spid="23"/>
                                        </p:tgtEl>
                                        <p:attrNameLst>
                                          <p:attrName>ppt_x</p:attrName>
                                        </p:attrNameLst>
                                      </p:cBhvr>
                                      <p:tavLst>
                                        <p:tav tm="0">
                                          <p:val>
                                            <p:strVal val="#ppt_x"/>
                                          </p:val>
                                        </p:tav>
                                        <p:tav tm="100000">
                                          <p:val>
                                            <p:strVal val="#ppt_x"/>
                                          </p:val>
                                        </p:tav>
                                      </p:tavLst>
                                    </p:anim>
                                    <p:anim calcmode="lin" valueType="num">
                                      <p:cBhvr>
                                        <p:cTn id="17" dur="1000" fill="hold"/>
                                        <p:tgtEl>
                                          <p:spTgt spid="23"/>
                                        </p:tgtEl>
                                        <p:attrNameLst>
                                          <p:attrName>ppt_y</p:attrName>
                                        </p:attrNameLst>
                                      </p:cBhvr>
                                      <p:tavLst>
                                        <p:tav tm="0">
                                          <p:val>
                                            <p:strVal val="#ppt_y+.1"/>
                                          </p:val>
                                        </p:tav>
                                        <p:tav tm="100000">
                                          <p:val>
                                            <p:strVal val="#ppt_y"/>
                                          </p:val>
                                        </p:tav>
                                      </p:tavLst>
                                    </p:anim>
                                  </p:childTnLst>
                                </p:cTn>
                              </p:par>
                              <p:par>
                                <p:cTn id="18" presetID="22" presetClass="entr" presetSubtype="4" fill="hold" nodeType="withEffect">
                                  <p:stCondLst>
                                    <p:cond delay="1600"/>
                                  </p:stCondLst>
                                  <p:childTnLst>
                                    <p:set>
                                      <p:cBhvr>
                                        <p:cTn id="19" dur="1" fill="hold">
                                          <p:stCondLst>
                                            <p:cond delay="0"/>
                                          </p:stCondLst>
                                        </p:cTn>
                                        <p:tgtEl>
                                          <p:spTgt spid="48"/>
                                        </p:tgtEl>
                                        <p:attrNameLst>
                                          <p:attrName>style.visibility</p:attrName>
                                        </p:attrNameLst>
                                      </p:cBhvr>
                                      <p:to>
                                        <p:strVal val="visible"/>
                                      </p:to>
                                    </p:set>
                                    <p:animEffect transition="in" filter="wipe(down)">
                                      <p:cBhvr>
                                        <p:cTn id="20" dur="500"/>
                                        <p:tgtEl>
                                          <p:spTgt spid="48"/>
                                        </p:tgtEl>
                                      </p:cBhvr>
                                    </p:animEffect>
                                  </p:childTnLst>
                                </p:cTn>
                              </p:par>
                              <p:par>
                                <p:cTn id="21" presetID="22" presetClass="entr" presetSubtype="4" fill="hold" nodeType="withEffect">
                                  <p:stCondLst>
                                    <p:cond delay="200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par>
                                <p:cTn id="24" presetID="22" presetClass="entr" presetSubtype="4" fill="hold" nodeType="withEffect">
                                  <p:stCondLst>
                                    <p:cond delay="2500"/>
                                  </p:stCondLst>
                                  <p:childTnLst>
                                    <p:set>
                                      <p:cBhvr>
                                        <p:cTn id="25" dur="1" fill="hold">
                                          <p:stCondLst>
                                            <p:cond delay="0"/>
                                          </p:stCondLst>
                                        </p:cTn>
                                        <p:tgtEl>
                                          <p:spTgt spid="26"/>
                                        </p:tgtEl>
                                        <p:attrNameLst>
                                          <p:attrName>style.visibility</p:attrName>
                                        </p:attrNameLst>
                                      </p:cBhvr>
                                      <p:to>
                                        <p:strVal val="visible"/>
                                      </p:to>
                                    </p:set>
                                    <p:animEffect transition="in" filter="wipe(down)">
                                      <p:cBhvr>
                                        <p:cTn id="26" dur="500"/>
                                        <p:tgtEl>
                                          <p:spTgt spid="26"/>
                                        </p:tgtEl>
                                      </p:cBhvr>
                                    </p:animEffect>
                                  </p:childTnLst>
                                </p:cTn>
                              </p:par>
                              <p:par>
                                <p:cTn id="27" presetID="22" presetClass="entr" presetSubtype="2" fill="hold" nodeType="withEffect">
                                  <p:stCondLst>
                                    <p:cond delay="3000"/>
                                  </p:stCondLst>
                                  <p:childTnLst>
                                    <p:set>
                                      <p:cBhvr>
                                        <p:cTn id="28" dur="1" fill="hold">
                                          <p:stCondLst>
                                            <p:cond delay="0"/>
                                          </p:stCondLst>
                                        </p:cTn>
                                        <p:tgtEl>
                                          <p:spTgt spid="34"/>
                                        </p:tgtEl>
                                        <p:attrNameLst>
                                          <p:attrName>style.visibility</p:attrName>
                                        </p:attrNameLst>
                                      </p:cBhvr>
                                      <p:to>
                                        <p:strVal val="visible"/>
                                      </p:to>
                                    </p:set>
                                    <p:animEffect transition="in" filter="wipe(right)">
                                      <p:cBhvr>
                                        <p:cTn id="29" dur="750"/>
                                        <p:tgtEl>
                                          <p:spTgt spid="34"/>
                                        </p:tgtEl>
                                      </p:cBhvr>
                                    </p:animEffect>
                                  </p:childTnLst>
                                </p:cTn>
                              </p:par>
                              <p:par>
                                <p:cTn id="30" presetID="21" presetClass="emph" presetSubtype="0" repeatCount="indefinite" fill="hold" nodeType="withEffect">
                                  <p:stCondLst>
                                    <p:cond delay="3700"/>
                                  </p:stCondLst>
                                  <p:childTnLst>
                                    <p:animClr clrSpc="hsl" dir="cw">
                                      <p:cBhvr override="childStyle">
                                        <p:cTn id="31" dur="1000" fill="hold"/>
                                        <p:tgtEl>
                                          <p:spTgt spid="34"/>
                                        </p:tgtEl>
                                        <p:attrNameLst>
                                          <p:attrName>style.color</p:attrName>
                                        </p:attrNameLst>
                                      </p:cBhvr>
                                      <p:by>
                                        <p:hsl h="7200000" s="0" l="0"/>
                                      </p:by>
                                    </p:animClr>
                                    <p:animClr clrSpc="hsl" dir="cw">
                                      <p:cBhvr>
                                        <p:cTn id="32" dur="1000" fill="hold"/>
                                        <p:tgtEl>
                                          <p:spTgt spid="34"/>
                                        </p:tgtEl>
                                        <p:attrNameLst>
                                          <p:attrName>fillcolor</p:attrName>
                                        </p:attrNameLst>
                                      </p:cBhvr>
                                      <p:by>
                                        <p:hsl h="7200000" s="0" l="0"/>
                                      </p:by>
                                    </p:animClr>
                                    <p:animClr clrSpc="hsl" dir="cw">
                                      <p:cBhvr>
                                        <p:cTn id="33" dur="1000" fill="hold"/>
                                        <p:tgtEl>
                                          <p:spTgt spid="34"/>
                                        </p:tgtEl>
                                        <p:attrNameLst>
                                          <p:attrName>stroke.color</p:attrName>
                                        </p:attrNameLst>
                                      </p:cBhvr>
                                      <p:by>
                                        <p:hsl h="7200000" s="0" l="0"/>
                                      </p:by>
                                    </p:animClr>
                                    <p:set>
                                      <p:cBhvr>
                                        <p:cTn id="34" dur="1000" fill="hold"/>
                                        <p:tgtEl>
                                          <p:spTgt spid="34"/>
                                        </p:tgtEl>
                                        <p:attrNameLst>
                                          <p:attrName>fill.type</p:attrName>
                                        </p:attrNameLst>
                                      </p:cBhvr>
                                      <p:to>
                                        <p:strVal val="solid"/>
                                      </p:to>
                                    </p:set>
                                  </p:childTnLst>
                                </p:cTn>
                              </p:par>
                              <p:par>
                                <p:cTn id="35" presetID="22" presetClass="entr" presetSubtype="2" fill="hold" nodeType="withEffect">
                                  <p:stCondLst>
                                    <p:cond delay="3900"/>
                                  </p:stCondLst>
                                  <p:childTnLst>
                                    <p:set>
                                      <p:cBhvr>
                                        <p:cTn id="36" dur="1" fill="hold">
                                          <p:stCondLst>
                                            <p:cond delay="0"/>
                                          </p:stCondLst>
                                        </p:cTn>
                                        <p:tgtEl>
                                          <p:spTgt spid="39"/>
                                        </p:tgtEl>
                                        <p:attrNameLst>
                                          <p:attrName>style.visibility</p:attrName>
                                        </p:attrNameLst>
                                      </p:cBhvr>
                                      <p:to>
                                        <p:strVal val="visible"/>
                                      </p:to>
                                    </p:set>
                                    <p:animEffect transition="in" filter="wipe(right)">
                                      <p:cBhvr>
                                        <p:cTn id="37" dur="750"/>
                                        <p:tgtEl>
                                          <p:spTgt spid="39"/>
                                        </p:tgtEl>
                                      </p:cBhvr>
                                    </p:animEffect>
                                  </p:childTnLst>
                                </p:cTn>
                              </p:par>
                              <p:par>
                                <p:cTn id="38" presetID="21" presetClass="emph" presetSubtype="0" repeatCount="indefinite" fill="hold" nodeType="withEffect">
                                  <p:stCondLst>
                                    <p:cond delay="4400"/>
                                  </p:stCondLst>
                                  <p:childTnLst>
                                    <p:animClr clrSpc="hsl" dir="cw">
                                      <p:cBhvr override="childStyle">
                                        <p:cTn id="39" dur="1000" fill="hold"/>
                                        <p:tgtEl>
                                          <p:spTgt spid="39"/>
                                        </p:tgtEl>
                                        <p:attrNameLst>
                                          <p:attrName>style.color</p:attrName>
                                        </p:attrNameLst>
                                      </p:cBhvr>
                                      <p:by>
                                        <p:hsl h="7200000" s="0" l="0"/>
                                      </p:by>
                                    </p:animClr>
                                    <p:animClr clrSpc="hsl" dir="cw">
                                      <p:cBhvr>
                                        <p:cTn id="40" dur="1000" fill="hold"/>
                                        <p:tgtEl>
                                          <p:spTgt spid="39"/>
                                        </p:tgtEl>
                                        <p:attrNameLst>
                                          <p:attrName>fillcolor</p:attrName>
                                        </p:attrNameLst>
                                      </p:cBhvr>
                                      <p:by>
                                        <p:hsl h="7200000" s="0" l="0"/>
                                      </p:by>
                                    </p:animClr>
                                    <p:animClr clrSpc="hsl" dir="cw">
                                      <p:cBhvr>
                                        <p:cTn id="41" dur="1000" fill="hold"/>
                                        <p:tgtEl>
                                          <p:spTgt spid="39"/>
                                        </p:tgtEl>
                                        <p:attrNameLst>
                                          <p:attrName>stroke.color</p:attrName>
                                        </p:attrNameLst>
                                      </p:cBhvr>
                                      <p:by>
                                        <p:hsl h="7200000" s="0" l="0"/>
                                      </p:by>
                                    </p:animClr>
                                    <p:set>
                                      <p:cBhvr>
                                        <p:cTn id="42" dur="1000" fill="hold"/>
                                        <p:tgtEl>
                                          <p:spTgt spid="39"/>
                                        </p:tgtEl>
                                        <p:attrNameLst>
                                          <p:attrName>fill.type</p:attrName>
                                        </p:attrNameLst>
                                      </p:cBhvr>
                                      <p:to>
                                        <p:strVal val="solid"/>
                                      </p:to>
                                    </p:set>
                                  </p:childTnLst>
                                </p:cTn>
                              </p:par>
                              <p:par>
                                <p:cTn id="43" presetID="22" presetClass="entr" presetSubtype="2" fill="hold" nodeType="withEffect">
                                  <p:stCondLst>
                                    <p:cond delay="4600"/>
                                  </p:stCondLst>
                                  <p:childTnLst>
                                    <p:set>
                                      <p:cBhvr>
                                        <p:cTn id="44" dur="1" fill="hold">
                                          <p:stCondLst>
                                            <p:cond delay="0"/>
                                          </p:stCondLst>
                                        </p:cTn>
                                        <p:tgtEl>
                                          <p:spTgt spid="49"/>
                                        </p:tgtEl>
                                        <p:attrNameLst>
                                          <p:attrName>style.visibility</p:attrName>
                                        </p:attrNameLst>
                                      </p:cBhvr>
                                      <p:to>
                                        <p:strVal val="visible"/>
                                      </p:to>
                                    </p:set>
                                    <p:animEffect transition="in" filter="wipe(right)">
                                      <p:cBhvr>
                                        <p:cTn id="45" dur="750"/>
                                        <p:tgtEl>
                                          <p:spTgt spid="49"/>
                                        </p:tgtEl>
                                      </p:cBhvr>
                                    </p:animEffect>
                                  </p:childTnLst>
                                </p:cTn>
                              </p:par>
                              <p:par>
                                <p:cTn id="46" presetID="21" presetClass="emph" presetSubtype="0" repeatCount="indefinite" fill="hold" nodeType="withEffect">
                                  <p:stCondLst>
                                    <p:cond delay="5000"/>
                                  </p:stCondLst>
                                  <p:childTnLst>
                                    <p:animClr clrSpc="hsl" dir="cw">
                                      <p:cBhvr override="childStyle">
                                        <p:cTn id="47" dur="1000" fill="hold"/>
                                        <p:tgtEl>
                                          <p:spTgt spid="49"/>
                                        </p:tgtEl>
                                        <p:attrNameLst>
                                          <p:attrName>style.color</p:attrName>
                                        </p:attrNameLst>
                                      </p:cBhvr>
                                      <p:by>
                                        <p:hsl h="7200000" s="0" l="0"/>
                                      </p:by>
                                    </p:animClr>
                                    <p:animClr clrSpc="hsl" dir="cw">
                                      <p:cBhvr>
                                        <p:cTn id="48" dur="1000" fill="hold"/>
                                        <p:tgtEl>
                                          <p:spTgt spid="49"/>
                                        </p:tgtEl>
                                        <p:attrNameLst>
                                          <p:attrName>fillcolor</p:attrName>
                                        </p:attrNameLst>
                                      </p:cBhvr>
                                      <p:by>
                                        <p:hsl h="7200000" s="0" l="0"/>
                                      </p:by>
                                    </p:animClr>
                                    <p:animClr clrSpc="hsl" dir="cw">
                                      <p:cBhvr>
                                        <p:cTn id="49" dur="1000" fill="hold"/>
                                        <p:tgtEl>
                                          <p:spTgt spid="49"/>
                                        </p:tgtEl>
                                        <p:attrNameLst>
                                          <p:attrName>stroke.color</p:attrName>
                                        </p:attrNameLst>
                                      </p:cBhvr>
                                      <p:by>
                                        <p:hsl h="7200000" s="0" l="0"/>
                                      </p:by>
                                    </p:animClr>
                                    <p:set>
                                      <p:cBhvr>
                                        <p:cTn id="50" dur="1000" fill="hold"/>
                                        <p:tgtEl>
                                          <p:spTgt spid="49"/>
                                        </p:tgtEl>
                                        <p:attrNameLst>
                                          <p:attrName>fill.type</p:attrName>
                                        </p:attrNameLst>
                                      </p:cBhvr>
                                      <p:to>
                                        <p:strVal val="solid"/>
                                      </p:to>
                                    </p:set>
                                  </p:childTnLst>
                                </p:cTn>
                              </p:par>
                              <p:par>
                                <p:cTn id="51" presetID="22" presetClass="entr" presetSubtype="8" repeatCount="indefinite" fill="hold" grpId="0" nodeType="withEffect">
                                  <p:stCondLst>
                                    <p:cond delay="5000"/>
                                  </p:stCondLst>
                                  <p:childTnLst>
                                    <p:set>
                                      <p:cBhvr>
                                        <p:cTn id="52" dur="1" fill="hold">
                                          <p:stCondLst>
                                            <p:cond delay="0"/>
                                          </p:stCondLst>
                                        </p:cTn>
                                        <p:tgtEl>
                                          <p:spTgt spid="1027"/>
                                        </p:tgtEl>
                                        <p:attrNameLst>
                                          <p:attrName>style.visibility</p:attrName>
                                        </p:attrNameLst>
                                      </p:cBhvr>
                                      <p:to>
                                        <p:strVal val="visible"/>
                                      </p:to>
                                    </p:set>
                                    <p:animEffect transition="in" filter="wipe(left)">
                                      <p:cBhvr>
                                        <p:cTn id="53" dur="1000"/>
                                        <p:tgtEl>
                                          <p:spTgt spid="1027"/>
                                        </p:tgtEl>
                                      </p:cBhvr>
                                    </p:animEffect>
                                  </p:childTnLst>
                                </p:cTn>
                              </p:par>
                              <p:par>
                                <p:cTn id="54" presetID="10" presetClass="entr" presetSubtype="0" fill="hold" nodeType="withEffect">
                                  <p:stCondLst>
                                    <p:cond delay="625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childTnLst>
                          </p:cTn>
                        </p:par>
                        <p:par>
                          <p:cTn id="57" fill="hold">
                            <p:stCondLst>
                              <p:cond delay="6750"/>
                            </p:stCondLst>
                            <p:childTnLst>
                              <p:par>
                                <p:cTn id="58" presetID="10" presetClass="entr" presetSubtype="0" fill="hold" nodeType="afterEffect">
                                  <p:stCondLst>
                                    <p:cond delay="0"/>
                                  </p:stCondLst>
                                  <p:childTnLst>
                                    <p:set>
                                      <p:cBhvr>
                                        <p:cTn id="59" dur="1" fill="hold">
                                          <p:stCondLst>
                                            <p:cond delay="0"/>
                                          </p:stCondLst>
                                        </p:cTn>
                                        <p:tgtEl>
                                          <p:spTgt spid="1032"/>
                                        </p:tgtEl>
                                        <p:attrNameLst>
                                          <p:attrName>style.visibility</p:attrName>
                                        </p:attrNameLst>
                                      </p:cBhvr>
                                      <p:to>
                                        <p:strVal val="visible"/>
                                      </p:to>
                                    </p:set>
                                    <p:animEffect transition="in" filter="fade">
                                      <p:cBhvr>
                                        <p:cTn id="60" dur="500"/>
                                        <p:tgtEl>
                                          <p:spTgt spid="1032"/>
                                        </p:tgtEl>
                                      </p:cBhvr>
                                    </p:animEffect>
                                  </p:childTnLst>
                                </p:cTn>
                              </p:par>
                            </p:childTnLst>
                          </p:cTn>
                        </p:par>
                        <p:par>
                          <p:cTn id="61" fill="hold">
                            <p:stCondLst>
                              <p:cond delay="7250"/>
                            </p:stCondLst>
                            <p:childTnLst>
                              <p:par>
                                <p:cTn id="62" presetID="10" presetClass="entr" presetSubtype="0" fill="hold" nodeType="afterEffect">
                                  <p:stCondLst>
                                    <p:cond delay="0"/>
                                  </p:stCondLst>
                                  <p:childTnLst>
                                    <p:set>
                                      <p:cBhvr>
                                        <p:cTn id="63" dur="1" fill="hold">
                                          <p:stCondLst>
                                            <p:cond delay="0"/>
                                          </p:stCondLst>
                                        </p:cTn>
                                        <p:tgtEl>
                                          <p:spTgt spid="1039"/>
                                        </p:tgtEl>
                                        <p:attrNameLst>
                                          <p:attrName>style.visibility</p:attrName>
                                        </p:attrNameLst>
                                      </p:cBhvr>
                                      <p:to>
                                        <p:strVal val="visible"/>
                                      </p:to>
                                    </p:set>
                                    <p:animEffect transition="in" filter="fade">
                                      <p:cBhvr>
                                        <p:cTn id="64" dur="500"/>
                                        <p:tgtEl>
                                          <p:spTgt spid="1039"/>
                                        </p:tgtEl>
                                      </p:cBhvr>
                                    </p:animEffect>
                                  </p:childTnLst>
                                </p:cTn>
                              </p:par>
                            </p:childTnLst>
                          </p:cTn>
                        </p:par>
                        <p:par>
                          <p:cTn id="65" fill="hold">
                            <p:stCondLst>
                              <p:cond delay="7750"/>
                            </p:stCondLst>
                            <p:childTnLst>
                              <p:par>
                                <p:cTn id="66" presetID="10" presetClass="entr" presetSubtype="0" fill="hold" nodeType="after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fade">
                                      <p:cBhvr>
                                        <p:cTn id="71" dur="500"/>
                                        <p:tgtEl>
                                          <p:spTgt spid="61"/>
                                        </p:tgtEl>
                                      </p:cBhvr>
                                    </p:animEffect>
                                  </p:childTnLst>
                                </p:cTn>
                              </p:par>
                            </p:childTnLst>
                          </p:cTn>
                        </p:par>
                        <p:par>
                          <p:cTn id="72" fill="hold">
                            <p:stCondLst>
                              <p:cond delay="8250"/>
                            </p:stCondLst>
                            <p:childTnLst>
                              <p:par>
                                <p:cTn id="73" presetID="10" presetClass="entr" presetSubtype="0" fill="hold" nodeType="after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childTnLst>
                          </p:cTn>
                        </p:par>
                        <p:par>
                          <p:cTn id="76" fill="hold">
                            <p:stCondLst>
                              <p:cond delay="8750"/>
                            </p:stCondLst>
                            <p:childTnLst>
                              <p:par>
                                <p:cTn id="77" presetID="10" presetClass="entr" presetSubtype="0" fill="hold" nodeType="after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childTnLst>
                          </p:cTn>
                        </p:par>
                        <p:par>
                          <p:cTn id="80" fill="hold">
                            <p:stCondLst>
                              <p:cond delay="9250"/>
                            </p:stCondLst>
                            <p:childTnLst>
                              <p:par>
                                <p:cTn id="81" presetID="8" presetClass="emph" presetSubtype="0" fill="hold" nodeType="afterEffect">
                                  <p:stCondLst>
                                    <p:cond delay="0"/>
                                  </p:stCondLst>
                                  <p:childTnLst>
                                    <p:animRot by="21600000">
                                      <p:cBhvr>
                                        <p:cTn id="82" dur="5000" fill="hold"/>
                                        <p:tgtEl>
                                          <p:spTgt spid="56"/>
                                        </p:tgtEl>
                                        <p:attrNameLst>
                                          <p:attrName>r</p:attrName>
                                        </p:attrNameLst>
                                      </p:cBhvr>
                                    </p:animRot>
                                  </p:childTnLst>
                                </p:cTn>
                              </p:par>
                              <p:par>
                                <p:cTn id="83" presetID="8" presetClass="emph" presetSubtype="0" fill="hold" nodeType="withEffect">
                                  <p:stCondLst>
                                    <p:cond delay="0"/>
                                  </p:stCondLst>
                                  <p:childTnLst>
                                    <p:animRot by="-21600000">
                                      <p:cBhvr>
                                        <p:cTn id="84" dur="5000" fill="hold"/>
                                        <p:tgtEl>
                                          <p:spTgt spid="61"/>
                                        </p:tgtEl>
                                        <p:attrNameLst>
                                          <p:attrName>r</p:attrName>
                                        </p:attrNameLst>
                                      </p:cBhvr>
                                    </p:animRot>
                                  </p:childTnLst>
                                </p:cTn>
                              </p:par>
                              <p:par>
                                <p:cTn id="85" presetID="22" presetClass="entr" presetSubtype="1" fill="hold" nodeType="withEffect">
                                  <p:stCondLst>
                                    <p:cond delay="4195"/>
                                  </p:stCondLst>
                                  <p:childTnLst>
                                    <p:set>
                                      <p:cBhvr>
                                        <p:cTn id="86" dur="1" fill="hold">
                                          <p:stCondLst>
                                            <p:cond delay="0"/>
                                          </p:stCondLst>
                                        </p:cTn>
                                        <p:tgtEl>
                                          <p:spTgt spid="1078"/>
                                        </p:tgtEl>
                                        <p:attrNameLst>
                                          <p:attrName>style.visibility</p:attrName>
                                        </p:attrNameLst>
                                      </p:cBhvr>
                                      <p:to>
                                        <p:strVal val="visible"/>
                                      </p:to>
                                    </p:set>
                                    <p:animEffect transition="in" filter="wipe(up)">
                                      <p:cBhvr>
                                        <p:cTn id="87" dur="500"/>
                                        <p:tgtEl>
                                          <p:spTgt spid="1078"/>
                                        </p:tgtEl>
                                      </p:cBhvr>
                                    </p:animEffect>
                                  </p:childTnLst>
                                </p:cTn>
                              </p:par>
                            </p:childTnLst>
                          </p:cTn>
                        </p:par>
                        <p:par>
                          <p:cTn id="88" fill="hold">
                            <p:stCondLst>
                              <p:cond delay="14250"/>
                            </p:stCondLst>
                            <p:childTnLst>
                              <p:par>
                                <p:cTn id="89" presetID="64" presetClass="path" presetSubtype="0" accel="50000" decel="50000" fill="hold" nodeType="afterEffect">
                                  <p:stCondLst>
                                    <p:cond delay="0"/>
                                  </p:stCondLst>
                                  <p:childTnLst>
                                    <p:animMotion origin="layout" path="M 3.75E-6 -4.44444E-6 L 3.75E-6 -0.38171 " pathEditMode="relative" rAng="0" ptsTypes="AA">
                                      <p:cBhvr>
                                        <p:cTn id="90" dur="2000" fill="hold"/>
                                        <p:tgtEl>
                                          <p:spTgt spid="56"/>
                                        </p:tgtEl>
                                        <p:attrNameLst>
                                          <p:attrName>ppt_x</p:attrName>
                                          <p:attrName>ppt_y</p:attrName>
                                        </p:attrNameLst>
                                      </p:cBhvr>
                                      <p:rCtr x="0" y="-19097"/>
                                    </p:animMotion>
                                  </p:childTnLst>
                                </p:cTn>
                              </p:par>
                              <p:par>
                                <p:cTn id="91" presetID="64" presetClass="path" presetSubtype="0" accel="50000" decel="50000" fill="hold" nodeType="withEffect">
                                  <p:stCondLst>
                                    <p:cond delay="0"/>
                                  </p:stCondLst>
                                  <p:childTnLst>
                                    <p:animMotion origin="layout" path="M 3.54167E-6 3.7037E-6 L 3.54167E-6 -0.37755 " pathEditMode="relative" rAng="0" ptsTypes="AA">
                                      <p:cBhvr>
                                        <p:cTn id="92" dur="2000" fill="hold"/>
                                        <p:tgtEl>
                                          <p:spTgt spid="61"/>
                                        </p:tgtEl>
                                        <p:attrNameLst>
                                          <p:attrName>ppt_x</p:attrName>
                                          <p:attrName>ppt_y</p:attrName>
                                        </p:attrNameLst>
                                      </p:cBhvr>
                                      <p:rCtr x="0" y="-18889"/>
                                    </p:animMotion>
                                  </p:childTnLst>
                                </p:cTn>
                              </p:par>
                            </p:childTnLst>
                          </p:cTn>
                        </p:par>
                        <p:par>
                          <p:cTn id="93" fill="hold">
                            <p:stCondLst>
                              <p:cond delay="16250"/>
                            </p:stCondLst>
                            <p:childTnLst>
                              <p:par>
                                <p:cTn id="94" presetID="8" presetClass="emph" presetSubtype="0" repeatCount="indefinite" fill="hold" nodeType="afterEffect">
                                  <p:stCondLst>
                                    <p:cond delay="0"/>
                                  </p:stCondLst>
                                  <p:childTnLst>
                                    <p:animRot by="21600000">
                                      <p:cBhvr>
                                        <p:cTn id="95" dur="2000" fill="hold"/>
                                        <p:tgtEl>
                                          <p:spTgt spid="56"/>
                                        </p:tgtEl>
                                        <p:attrNameLst>
                                          <p:attrName>r</p:attrName>
                                        </p:attrNameLst>
                                      </p:cBhvr>
                                    </p:animRot>
                                  </p:childTnLst>
                                </p:cTn>
                              </p:par>
                              <p:par>
                                <p:cTn id="96" presetID="8" presetClass="emph" presetSubtype="0" repeatCount="indefinite" fill="hold" nodeType="withEffect">
                                  <p:stCondLst>
                                    <p:cond delay="0"/>
                                  </p:stCondLst>
                                  <p:childTnLst>
                                    <p:animRot by="-21600000">
                                      <p:cBhvr>
                                        <p:cTn id="97" dur="2000" fill="hold"/>
                                        <p:tgtEl>
                                          <p:spTgt spid="61"/>
                                        </p:tgtEl>
                                        <p:attrNameLst>
                                          <p:attrName>r</p:attrName>
                                        </p:attrNameLst>
                                      </p:cBhvr>
                                    </p:animRot>
                                  </p:childTnLst>
                                </p:cTn>
                              </p:par>
                            </p:childTnLst>
                          </p:cTn>
                        </p:par>
                        <p:par>
                          <p:cTn id="98" fill="hold">
                            <p:stCondLst>
                              <p:cond delay="18250"/>
                            </p:stCondLst>
                            <p:childTnLst>
                              <p:par>
                                <p:cTn id="99" presetID="22" presetClass="entr" presetSubtype="4" fill="hold" grpId="0" nodeType="after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wipe(down)">
                                      <p:cBhvr>
                                        <p:cTn id="101" dur="1000"/>
                                        <p:tgtEl>
                                          <p:spTgt spid="4"/>
                                        </p:tgtEl>
                                      </p:cBhvr>
                                    </p:animEffect>
                                  </p:childTnLst>
                                </p:cTn>
                              </p:par>
                            </p:childTnLst>
                          </p:cTn>
                        </p:par>
                        <p:par>
                          <p:cTn id="102" fill="hold">
                            <p:stCondLst>
                              <p:cond delay="19250"/>
                            </p:stCondLst>
                            <p:childTnLst>
                              <p:par>
                                <p:cTn id="103" presetID="10" presetClass="entr" presetSubtype="0" fill="hold" nodeType="afterEffect">
                                  <p:stCondLst>
                                    <p:cond delay="0"/>
                                  </p:stCondLst>
                                  <p:childTnLst>
                                    <p:set>
                                      <p:cBhvr>
                                        <p:cTn id="104" dur="1" fill="hold">
                                          <p:stCondLst>
                                            <p:cond delay="0"/>
                                          </p:stCondLst>
                                        </p:cTn>
                                        <p:tgtEl>
                                          <p:spTgt spid="4">
                                            <p:txEl>
                                              <p:pRg st="0" end="0"/>
                                            </p:txEl>
                                          </p:spTgt>
                                        </p:tgtEl>
                                        <p:attrNameLst>
                                          <p:attrName>style.visibility</p:attrName>
                                        </p:attrNameLst>
                                      </p:cBhvr>
                                      <p:to>
                                        <p:strVal val="visible"/>
                                      </p:to>
                                    </p:set>
                                    <p:animEffect transition="in" filter="fade">
                                      <p:cBhvr>
                                        <p:cTn id="105" dur="3250"/>
                                        <p:tgtEl>
                                          <p:spTgt spid="4">
                                            <p:txEl>
                                              <p:pRg st="0" end="0"/>
                                            </p:txEl>
                                          </p:spTgt>
                                        </p:tgtEl>
                                      </p:cBhvr>
                                    </p:animEffect>
                                  </p:childTnLst>
                                </p:cTn>
                              </p:par>
                            </p:childTnLst>
                          </p:cTn>
                        </p:par>
                        <p:par>
                          <p:cTn id="106" fill="hold">
                            <p:stCondLst>
                              <p:cond delay="22500"/>
                            </p:stCondLst>
                            <p:childTnLst>
                              <p:par>
                                <p:cTn id="107" presetID="10" presetClass="exit" presetSubtype="0" fill="hold" grpId="1" nodeType="afterEffect">
                                  <p:stCondLst>
                                    <p:cond delay="0"/>
                                  </p:stCondLst>
                                  <p:childTnLst>
                                    <p:animEffect transition="out" filter="fade">
                                      <p:cBhvr>
                                        <p:cTn id="108" dur="500"/>
                                        <p:tgtEl>
                                          <p:spTgt spid="4">
                                            <p:txEl>
                                              <p:pRg st="0" end="0"/>
                                            </p:txEl>
                                          </p:spTgt>
                                        </p:tgtEl>
                                      </p:cBhvr>
                                    </p:animEffect>
                                    <p:set>
                                      <p:cBhvr>
                                        <p:cTn id="109" dur="1" fill="hold">
                                          <p:stCondLst>
                                            <p:cond delay="499"/>
                                          </p:stCondLst>
                                        </p:cTn>
                                        <p:tgtEl>
                                          <p:spTgt spid="4">
                                            <p:txEl>
                                              <p:pRg st="0" end="0"/>
                                            </p:txEl>
                                          </p:spTgt>
                                        </p:tgtEl>
                                        <p:attrNameLst>
                                          <p:attrName>style.visibility</p:attrName>
                                        </p:attrNameLst>
                                      </p:cBhvr>
                                      <p:to>
                                        <p:strVal val="hidden"/>
                                      </p:to>
                                    </p:set>
                                  </p:childTnLst>
                                </p:cTn>
                              </p:par>
                            </p:childTnLst>
                          </p:cTn>
                        </p:par>
                        <p:par>
                          <p:cTn id="110" fill="hold">
                            <p:stCondLst>
                              <p:cond delay="23000"/>
                            </p:stCondLst>
                            <p:childTnLst>
                              <p:par>
                                <p:cTn id="111" presetID="10" presetClass="exit" presetSubtype="0" fill="hold" grpId="1" nodeType="afterEffect">
                                  <p:stCondLst>
                                    <p:cond delay="0"/>
                                  </p:stCondLst>
                                  <p:childTnLst>
                                    <p:animEffect transition="out" filter="fade">
                                      <p:cBhvr>
                                        <p:cTn id="112" dur="500"/>
                                        <p:tgtEl>
                                          <p:spTgt spid="4">
                                            <p:bg/>
                                          </p:spTgt>
                                        </p:tgtEl>
                                      </p:cBhvr>
                                    </p:animEffect>
                                    <p:set>
                                      <p:cBhvr>
                                        <p:cTn id="113" dur="1" fill="hold">
                                          <p:stCondLst>
                                            <p:cond delay="499"/>
                                          </p:stCondLst>
                                        </p:cTn>
                                        <p:tgtEl>
                                          <p:spTgt spid="4">
                                            <p:bg/>
                                          </p:spTgt>
                                        </p:tgtEl>
                                        <p:attrNameLst>
                                          <p:attrName>style.visibility</p:attrName>
                                        </p:attrNameLst>
                                      </p:cBhvr>
                                      <p:to>
                                        <p:strVal val="hidden"/>
                                      </p:to>
                                    </p:set>
                                  </p:childTnLst>
                                </p:cTn>
                              </p:par>
                            </p:childTnLst>
                          </p:cTn>
                        </p:par>
                        <p:par>
                          <p:cTn id="114" fill="hold">
                            <p:stCondLst>
                              <p:cond delay="23500"/>
                            </p:stCondLst>
                            <p:childTnLst>
                              <p:par>
                                <p:cTn id="115" presetID="10" presetClass="exit" presetSubtype="0" fill="hold" nodeType="afterEffect">
                                  <p:stCondLst>
                                    <p:cond delay="0"/>
                                  </p:stCondLst>
                                  <p:childTnLst>
                                    <p:animEffect transition="out" filter="fade">
                                      <p:cBhvr>
                                        <p:cTn id="116" dur="500"/>
                                        <p:tgtEl>
                                          <p:spTgt spid="56"/>
                                        </p:tgtEl>
                                      </p:cBhvr>
                                    </p:animEffect>
                                    <p:set>
                                      <p:cBhvr>
                                        <p:cTn id="117" dur="1" fill="hold">
                                          <p:stCondLst>
                                            <p:cond delay="499"/>
                                          </p:stCondLst>
                                        </p:cTn>
                                        <p:tgtEl>
                                          <p:spTgt spid="56"/>
                                        </p:tgtEl>
                                        <p:attrNameLst>
                                          <p:attrName>style.visibility</p:attrName>
                                        </p:attrNameLst>
                                      </p:cBhvr>
                                      <p:to>
                                        <p:strVal val="hidden"/>
                                      </p:to>
                                    </p:set>
                                  </p:childTnLst>
                                </p:cTn>
                              </p:par>
                            </p:childTnLst>
                          </p:cTn>
                        </p:par>
                        <p:par>
                          <p:cTn id="118" fill="hold">
                            <p:stCondLst>
                              <p:cond delay="24000"/>
                            </p:stCondLst>
                            <p:childTnLst>
                              <p:par>
                                <p:cTn id="119" presetID="10" presetClass="exit" presetSubtype="0" fill="hold" nodeType="afterEffect">
                                  <p:stCondLst>
                                    <p:cond delay="0"/>
                                  </p:stCondLst>
                                  <p:childTnLst>
                                    <p:animEffect transition="out" filter="fade">
                                      <p:cBhvr>
                                        <p:cTn id="120" dur="500"/>
                                        <p:tgtEl>
                                          <p:spTgt spid="61"/>
                                        </p:tgtEl>
                                      </p:cBhvr>
                                    </p:animEffect>
                                    <p:set>
                                      <p:cBhvr>
                                        <p:cTn id="121" dur="1" fill="hold">
                                          <p:stCondLst>
                                            <p:cond delay="499"/>
                                          </p:stCondLst>
                                        </p:cTn>
                                        <p:tgtEl>
                                          <p:spTgt spid="61"/>
                                        </p:tgtEl>
                                        <p:attrNameLst>
                                          <p:attrName>style.visibility</p:attrName>
                                        </p:attrNameLst>
                                      </p:cBhvr>
                                      <p:to>
                                        <p:strVal val="hidden"/>
                                      </p:to>
                                    </p:set>
                                  </p:childTnLst>
                                </p:cTn>
                              </p:par>
                            </p:childTnLst>
                          </p:cTn>
                        </p:par>
                        <p:par>
                          <p:cTn id="122" fill="hold">
                            <p:stCondLst>
                              <p:cond delay="24500"/>
                            </p:stCondLst>
                            <p:childTnLst>
                              <p:par>
                                <p:cTn id="123" presetID="22" presetClass="exit" presetSubtype="1" fill="hold" nodeType="afterEffect">
                                  <p:stCondLst>
                                    <p:cond delay="0"/>
                                  </p:stCondLst>
                                  <p:childTnLst>
                                    <p:animEffect transition="out" filter="wipe(up)">
                                      <p:cBhvr>
                                        <p:cTn id="124" dur="500"/>
                                        <p:tgtEl>
                                          <p:spTgt spid="1078"/>
                                        </p:tgtEl>
                                      </p:cBhvr>
                                    </p:animEffect>
                                    <p:set>
                                      <p:cBhvr>
                                        <p:cTn id="125" dur="1" fill="hold">
                                          <p:stCondLst>
                                            <p:cond delay="499"/>
                                          </p:stCondLst>
                                        </p:cTn>
                                        <p:tgtEl>
                                          <p:spTgt spid="1078"/>
                                        </p:tgtEl>
                                        <p:attrNameLst>
                                          <p:attrName>style.visibility</p:attrName>
                                        </p:attrNameLst>
                                      </p:cBhvr>
                                      <p:to>
                                        <p:strVal val="hidden"/>
                                      </p:to>
                                    </p:set>
                                  </p:childTnLst>
                                </p:cTn>
                              </p:par>
                            </p:childTnLst>
                          </p:cTn>
                        </p:par>
                        <p:par>
                          <p:cTn id="126" fill="hold">
                            <p:stCondLst>
                              <p:cond delay="25500"/>
                            </p:stCondLst>
                            <p:childTnLst>
                              <p:par>
                                <p:cTn id="127" presetID="10" presetClass="entr" presetSubtype="0" fill="hold" nodeType="afterEffect">
                                  <p:stCondLst>
                                    <p:cond delay="0"/>
                                  </p:stCondLst>
                                  <p:childTnLst>
                                    <p:set>
                                      <p:cBhvr>
                                        <p:cTn id="128" dur="1" fill="hold">
                                          <p:stCondLst>
                                            <p:cond delay="0"/>
                                          </p:stCondLst>
                                        </p:cTn>
                                        <p:tgtEl>
                                          <p:spTgt spid="7"/>
                                        </p:tgtEl>
                                        <p:attrNameLst>
                                          <p:attrName>style.visibility</p:attrName>
                                        </p:attrNameLst>
                                      </p:cBhvr>
                                      <p:to>
                                        <p:strVal val="visible"/>
                                      </p:to>
                                    </p:set>
                                    <p:animEffect transition="in" filter="fade">
                                      <p:cBhvr>
                                        <p:cTn id="129" dur="500"/>
                                        <p:tgtEl>
                                          <p:spTgt spid="7"/>
                                        </p:tgtEl>
                                      </p:cBhvr>
                                    </p:animEffect>
                                  </p:childTnLst>
                                </p:cTn>
                              </p:par>
                            </p:childTnLst>
                          </p:cTn>
                        </p:par>
                        <p:par>
                          <p:cTn id="130" fill="hold">
                            <p:stCondLst>
                              <p:cond delay="26000"/>
                            </p:stCondLst>
                            <p:childTnLst>
                              <p:par>
                                <p:cTn id="131" presetID="22" presetClass="entr" presetSubtype="2" repeatCount="indefinite" fill="hold" grpId="0" nodeType="afterEffect">
                                  <p:stCondLst>
                                    <p:cond delay="0"/>
                                  </p:stCondLst>
                                  <p:childTnLst>
                                    <p:set>
                                      <p:cBhvr>
                                        <p:cTn id="132" dur="1" fill="hold">
                                          <p:stCondLst>
                                            <p:cond delay="0"/>
                                          </p:stCondLst>
                                        </p:cTn>
                                        <p:tgtEl>
                                          <p:spTgt spid="19"/>
                                        </p:tgtEl>
                                        <p:attrNameLst>
                                          <p:attrName>style.visibility</p:attrName>
                                        </p:attrNameLst>
                                      </p:cBhvr>
                                      <p:to>
                                        <p:strVal val="visible"/>
                                      </p:to>
                                    </p:set>
                                    <p:animEffect transition="in" filter="wipe(right)">
                                      <p:cBhvr>
                                        <p:cTn id="133" dur="1500"/>
                                        <p:tgtEl>
                                          <p:spTgt spid="19"/>
                                        </p:tgtEl>
                                      </p:cBhvr>
                                    </p:animEffect>
                                  </p:childTnLst>
                                </p:cTn>
                              </p:par>
                            </p:childTnLst>
                          </p:cTn>
                        </p:par>
                        <p:par>
                          <p:cTn id="134" fill="hold">
                            <p:stCondLst>
                              <p:cond delay="27500"/>
                            </p:stCondLst>
                            <p:childTnLst>
                              <p:par>
                                <p:cTn id="135" presetID="10" presetClass="entr" presetSubtype="0" fill="hold" nodeType="after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fade">
                                      <p:cBhvr>
                                        <p:cTn id="137" dur="500"/>
                                        <p:tgtEl>
                                          <p:spTgt spid="24"/>
                                        </p:tgtEl>
                                      </p:cBhvr>
                                    </p:animEffect>
                                  </p:childTnLst>
                                </p:cTn>
                              </p:par>
                            </p:childTnLst>
                          </p:cTn>
                        </p:par>
                        <p:par>
                          <p:cTn id="138" fill="hold">
                            <p:stCondLst>
                              <p:cond delay="28000"/>
                            </p:stCondLst>
                            <p:childTnLst>
                              <p:par>
                                <p:cTn id="139" presetID="10" presetClass="entr" presetSubtype="0" repeatCount="indefinite" fill="hold" grpId="0" nodeType="afterEffect">
                                  <p:stCondLst>
                                    <p:cond delay="0"/>
                                  </p:stCondLst>
                                  <p:childTnLst>
                                    <p:set>
                                      <p:cBhvr>
                                        <p:cTn id="140" dur="1" fill="hold">
                                          <p:stCondLst>
                                            <p:cond delay="0"/>
                                          </p:stCondLst>
                                        </p:cTn>
                                        <p:tgtEl>
                                          <p:spTgt spid="20"/>
                                        </p:tgtEl>
                                        <p:attrNameLst>
                                          <p:attrName>style.visibility</p:attrName>
                                        </p:attrNameLst>
                                      </p:cBhvr>
                                      <p:to>
                                        <p:strVal val="visible"/>
                                      </p:to>
                                    </p:set>
                                    <p:animEffect transition="in" filter="fade">
                                      <p:cBhvr>
                                        <p:cTn id="14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p:bldP spid="1101" grpId="0"/>
      <p:bldP spid="4" grpId="0" animBg="1"/>
      <p:bldP spid="4" grpId="1" build="allAtOnce" animBg="1"/>
      <p:bldP spid="19" grpId="0" animBg="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B74A4-B25A-103E-67B3-4A74DE0B976D}"/>
            </a:ext>
          </a:extLst>
        </p:cNvPr>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FF696438-F079-D7F7-3C4A-0DDCB7422370}"/>
              </a:ext>
            </a:extLst>
          </p:cNvPr>
          <p:cNvCxnSpPr>
            <a:cxnSpLocks/>
          </p:cNvCxnSpPr>
          <p:nvPr/>
        </p:nvCxnSpPr>
        <p:spPr>
          <a:xfrm>
            <a:off x="4227934" y="3429000"/>
            <a:ext cx="1379335" cy="137704"/>
          </a:xfrm>
          <a:prstGeom prst="line">
            <a:avLst/>
          </a:prstGeom>
        </p:spPr>
        <p:style>
          <a:lnRef idx="1">
            <a:schemeClr val="dk1"/>
          </a:lnRef>
          <a:fillRef idx="0">
            <a:schemeClr val="dk1"/>
          </a:fillRef>
          <a:effectRef idx="0">
            <a:schemeClr val="dk1"/>
          </a:effectRef>
          <a:fontRef idx="minor">
            <a:schemeClr val="tx1"/>
          </a:fontRef>
        </p:style>
      </p:cxnSp>
      <p:pic>
        <p:nvPicPr>
          <p:cNvPr id="36" name="Picture 35">
            <a:extLst>
              <a:ext uri="{FF2B5EF4-FFF2-40B4-BE49-F238E27FC236}">
                <a16:creationId xmlns:a16="http://schemas.microsoft.com/office/drawing/2014/main" id="{DBEB2506-DC95-EC3A-30A5-15452F914D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8634" y="551793"/>
            <a:ext cx="1772806" cy="5355020"/>
          </a:xfrm>
          <a:prstGeom prst="rect">
            <a:avLst/>
          </a:prstGeom>
        </p:spPr>
      </p:pic>
      <p:sp>
        <p:nvSpPr>
          <p:cNvPr id="1101" name="TextBox 1100">
            <a:extLst>
              <a:ext uri="{FF2B5EF4-FFF2-40B4-BE49-F238E27FC236}">
                <a16:creationId xmlns:a16="http://schemas.microsoft.com/office/drawing/2014/main" id="{CCFA9F0D-A73D-3AD1-7386-E64AF5C43D89}"/>
              </a:ext>
            </a:extLst>
          </p:cNvPr>
          <p:cNvSpPr txBox="1"/>
          <p:nvPr/>
        </p:nvSpPr>
        <p:spPr>
          <a:xfrm>
            <a:off x="617493" y="126746"/>
            <a:ext cx="643509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Placement</a:t>
            </a:r>
            <a:endParaRPr lang="en-PK" sz="3200" dirty="0"/>
          </a:p>
        </p:txBody>
      </p:sp>
      <p:sp>
        <p:nvSpPr>
          <p:cNvPr id="9" name="TextBox 8">
            <a:extLst>
              <a:ext uri="{FF2B5EF4-FFF2-40B4-BE49-F238E27FC236}">
                <a16:creationId xmlns:a16="http://schemas.microsoft.com/office/drawing/2014/main" id="{54E1F063-D4DF-AF72-A976-2103441496F6}"/>
              </a:ext>
            </a:extLst>
          </p:cNvPr>
          <p:cNvSpPr txBox="1"/>
          <p:nvPr/>
        </p:nvSpPr>
        <p:spPr>
          <a:xfrm>
            <a:off x="3442141" y="2210490"/>
            <a:ext cx="785793" cy="307777"/>
          </a:xfrm>
          <a:prstGeom prst="rect">
            <a:avLst/>
          </a:prstGeom>
          <a:noFill/>
        </p:spPr>
        <p:txBody>
          <a:bodyPr wrap="none" rtlCol="0">
            <a:spAutoFit/>
          </a:bodyPr>
          <a:lstStyle/>
          <a:p>
            <a:r>
              <a:rPr lang="en-US" sz="1400" dirty="0"/>
              <a:t>HUMAN</a:t>
            </a:r>
            <a:endParaRPr lang="en-PK" sz="1400" dirty="0"/>
          </a:p>
        </p:txBody>
      </p:sp>
      <p:cxnSp>
        <p:nvCxnSpPr>
          <p:cNvPr id="12" name="Straight Connector 11">
            <a:extLst>
              <a:ext uri="{FF2B5EF4-FFF2-40B4-BE49-F238E27FC236}">
                <a16:creationId xmlns:a16="http://schemas.microsoft.com/office/drawing/2014/main" id="{E3D8E037-8445-F968-8742-29C65971AC26}"/>
              </a:ext>
            </a:extLst>
          </p:cNvPr>
          <p:cNvCxnSpPr>
            <a:cxnSpLocks/>
          </p:cNvCxnSpPr>
          <p:nvPr/>
        </p:nvCxnSpPr>
        <p:spPr>
          <a:xfrm>
            <a:off x="4172607" y="4338815"/>
            <a:ext cx="1250731" cy="170595"/>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B373BA9E-2624-8059-9F06-54BC40E3E1CE}"/>
              </a:ext>
            </a:extLst>
          </p:cNvPr>
          <p:cNvSpPr txBox="1"/>
          <p:nvPr/>
        </p:nvSpPr>
        <p:spPr>
          <a:xfrm>
            <a:off x="5534656" y="4349622"/>
            <a:ext cx="1327608" cy="369332"/>
          </a:xfrm>
          <a:prstGeom prst="rect">
            <a:avLst/>
          </a:prstGeom>
          <a:noFill/>
        </p:spPr>
        <p:txBody>
          <a:bodyPr wrap="none" rtlCol="0">
            <a:spAutoFit/>
          </a:bodyPr>
          <a:lstStyle/>
          <a:p>
            <a:r>
              <a:rPr lang="en-US" dirty="0"/>
              <a:t>EMG Sensor</a:t>
            </a:r>
            <a:endParaRPr lang="en-PK" dirty="0"/>
          </a:p>
        </p:txBody>
      </p:sp>
      <p:cxnSp>
        <p:nvCxnSpPr>
          <p:cNvPr id="17" name="Straight Connector 16">
            <a:extLst>
              <a:ext uri="{FF2B5EF4-FFF2-40B4-BE49-F238E27FC236}">
                <a16:creationId xmlns:a16="http://schemas.microsoft.com/office/drawing/2014/main" id="{8266485E-A45F-3A96-6BFA-68846B29785A}"/>
              </a:ext>
            </a:extLst>
          </p:cNvPr>
          <p:cNvCxnSpPr>
            <a:cxnSpLocks/>
          </p:cNvCxnSpPr>
          <p:nvPr/>
        </p:nvCxnSpPr>
        <p:spPr>
          <a:xfrm>
            <a:off x="4027623" y="4349622"/>
            <a:ext cx="1511329" cy="690566"/>
          </a:xfrm>
          <a:prstGeom prst="line">
            <a:avLst/>
          </a:prstGeom>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CB607301-1119-B69A-9294-A9CEF18E04D6}"/>
              </a:ext>
            </a:extLst>
          </p:cNvPr>
          <p:cNvSpPr txBox="1"/>
          <p:nvPr/>
        </p:nvSpPr>
        <p:spPr>
          <a:xfrm>
            <a:off x="5570483" y="4900869"/>
            <a:ext cx="2910349" cy="369332"/>
          </a:xfrm>
          <a:prstGeom prst="rect">
            <a:avLst/>
          </a:prstGeom>
          <a:noFill/>
        </p:spPr>
        <p:txBody>
          <a:bodyPr wrap="none" rtlCol="0">
            <a:spAutoFit/>
          </a:bodyPr>
          <a:lstStyle/>
          <a:p>
            <a:r>
              <a:rPr lang="en-US" dirty="0"/>
              <a:t>DC Gearmotor on Knee Joint</a:t>
            </a:r>
            <a:endParaRPr lang="en-PK" dirty="0"/>
          </a:p>
        </p:txBody>
      </p:sp>
      <p:sp>
        <p:nvSpPr>
          <p:cNvPr id="31" name="TextBox 30">
            <a:extLst>
              <a:ext uri="{FF2B5EF4-FFF2-40B4-BE49-F238E27FC236}">
                <a16:creationId xmlns:a16="http://schemas.microsoft.com/office/drawing/2014/main" id="{C997B4A2-E05C-C640-4A74-1A7A3A24C437}"/>
              </a:ext>
            </a:extLst>
          </p:cNvPr>
          <p:cNvSpPr txBox="1"/>
          <p:nvPr/>
        </p:nvSpPr>
        <p:spPr>
          <a:xfrm>
            <a:off x="5570483" y="3382342"/>
            <a:ext cx="2705036" cy="369332"/>
          </a:xfrm>
          <a:prstGeom prst="rect">
            <a:avLst/>
          </a:prstGeom>
          <a:noFill/>
        </p:spPr>
        <p:txBody>
          <a:bodyPr wrap="none" rtlCol="0">
            <a:spAutoFit/>
          </a:bodyPr>
          <a:lstStyle/>
          <a:p>
            <a:r>
              <a:rPr lang="en-US" dirty="0"/>
              <a:t>DC Gearmotor on Hip Joint</a:t>
            </a:r>
            <a:endParaRPr lang="en-PK" dirty="0"/>
          </a:p>
        </p:txBody>
      </p:sp>
      <p:grpSp>
        <p:nvGrpSpPr>
          <p:cNvPr id="1024" name="Group 1023">
            <a:extLst>
              <a:ext uri="{FF2B5EF4-FFF2-40B4-BE49-F238E27FC236}">
                <a16:creationId xmlns:a16="http://schemas.microsoft.com/office/drawing/2014/main" id="{5CB4DFAA-0D9A-98FC-144D-16A2A2D6D973}"/>
              </a:ext>
            </a:extLst>
          </p:cNvPr>
          <p:cNvGrpSpPr/>
          <p:nvPr/>
        </p:nvGrpSpPr>
        <p:grpSpPr>
          <a:xfrm>
            <a:off x="8491342" y="1876095"/>
            <a:ext cx="2687146" cy="4030718"/>
            <a:chOff x="8331883" y="551793"/>
            <a:chExt cx="2687146" cy="4030718"/>
          </a:xfrm>
        </p:grpSpPr>
        <p:pic>
          <p:nvPicPr>
            <p:cNvPr id="41" name="Picture 40">
              <a:extLst>
                <a:ext uri="{FF2B5EF4-FFF2-40B4-BE49-F238E27FC236}">
                  <a16:creationId xmlns:a16="http://schemas.microsoft.com/office/drawing/2014/main" id="{71F84437-ECF7-4907-6575-66D737322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1883" y="551793"/>
              <a:ext cx="2687146" cy="4030718"/>
            </a:xfrm>
            <a:prstGeom prst="rect">
              <a:avLst/>
            </a:prstGeom>
          </p:spPr>
        </p:pic>
        <p:grpSp>
          <p:nvGrpSpPr>
            <p:cNvPr id="62" name="Group 61">
              <a:extLst>
                <a:ext uri="{FF2B5EF4-FFF2-40B4-BE49-F238E27FC236}">
                  <a16:creationId xmlns:a16="http://schemas.microsoft.com/office/drawing/2014/main" id="{124132C1-AAE2-4381-6059-264748E8BA69}"/>
                </a:ext>
              </a:extLst>
            </p:cNvPr>
            <p:cNvGrpSpPr/>
            <p:nvPr/>
          </p:nvGrpSpPr>
          <p:grpSpPr>
            <a:xfrm>
              <a:off x="8758389" y="631817"/>
              <a:ext cx="1900304" cy="1020583"/>
              <a:chOff x="8758389" y="631817"/>
              <a:chExt cx="1900304" cy="1020583"/>
            </a:xfrm>
          </p:grpSpPr>
          <mc:AlternateContent xmlns:mc="http://schemas.openxmlformats.org/markup-compatibility/2006" xmlns:p14="http://schemas.microsoft.com/office/powerpoint/2010/main">
            <mc:Choice Requires="p14">
              <p:contentPart p14:bwMode="auto" r:id="rId5">
                <p14:nvContentPartPr>
                  <p14:cNvPr id="42" name="Ink 41">
                    <a:extLst>
                      <a:ext uri="{FF2B5EF4-FFF2-40B4-BE49-F238E27FC236}">
                        <a16:creationId xmlns:a16="http://schemas.microsoft.com/office/drawing/2014/main" id="{645344EA-06F9-CB33-42B1-4AE3D1C446EE}"/>
                      </a:ext>
                    </a:extLst>
                  </p14:cNvPr>
                  <p14:cNvContentPartPr/>
                  <p14:nvPr/>
                </p14:nvContentPartPr>
                <p14:xfrm>
                  <a:off x="9101814" y="848615"/>
                  <a:ext cx="1072800" cy="340200"/>
                </p14:xfrm>
              </p:contentPart>
            </mc:Choice>
            <mc:Fallback xmlns="">
              <p:pic>
                <p:nvPicPr>
                  <p:cNvPr id="42" name="Ink 41">
                    <a:extLst>
                      <a:ext uri="{FF2B5EF4-FFF2-40B4-BE49-F238E27FC236}">
                        <a16:creationId xmlns:a16="http://schemas.microsoft.com/office/drawing/2014/main" id="{645344EA-06F9-CB33-42B1-4AE3D1C446EE}"/>
                      </a:ext>
                    </a:extLst>
                  </p:cNvPr>
                  <p:cNvPicPr/>
                  <p:nvPr/>
                </p:nvPicPr>
                <p:blipFill>
                  <a:blip r:embed="rId6"/>
                  <a:stretch>
                    <a:fillRect/>
                  </a:stretch>
                </p:blipFill>
                <p:spPr>
                  <a:xfrm>
                    <a:off x="9039174" y="785975"/>
                    <a:ext cx="1198440" cy="465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3" name="Ink 42">
                    <a:extLst>
                      <a:ext uri="{FF2B5EF4-FFF2-40B4-BE49-F238E27FC236}">
                        <a16:creationId xmlns:a16="http://schemas.microsoft.com/office/drawing/2014/main" id="{86B32F5F-C531-F578-4659-34F3DE334C79}"/>
                      </a:ext>
                    </a:extLst>
                  </p14:cNvPr>
                  <p14:cNvContentPartPr/>
                  <p14:nvPr/>
                </p14:nvContentPartPr>
                <p14:xfrm>
                  <a:off x="9199014" y="945455"/>
                  <a:ext cx="1090800" cy="369000"/>
                </p14:xfrm>
              </p:contentPart>
            </mc:Choice>
            <mc:Fallback xmlns="">
              <p:pic>
                <p:nvPicPr>
                  <p:cNvPr id="43" name="Ink 42">
                    <a:extLst>
                      <a:ext uri="{FF2B5EF4-FFF2-40B4-BE49-F238E27FC236}">
                        <a16:creationId xmlns:a16="http://schemas.microsoft.com/office/drawing/2014/main" id="{86B32F5F-C531-F578-4659-34F3DE334C79}"/>
                      </a:ext>
                    </a:extLst>
                  </p:cNvPr>
                  <p:cNvPicPr/>
                  <p:nvPr/>
                </p:nvPicPr>
                <p:blipFill>
                  <a:blip r:embed="rId8"/>
                  <a:stretch>
                    <a:fillRect/>
                  </a:stretch>
                </p:blipFill>
                <p:spPr>
                  <a:xfrm>
                    <a:off x="9136014" y="882455"/>
                    <a:ext cx="121644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5" name="Ink 44">
                    <a:extLst>
                      <a:ext uri="{FF2B5EF4-FFF2-40B4-BE49-F238E27FC236}">
                        <a16:creationId xmlns:a16="http://schemas.microsoft.com/office/drawing/2014/main" id="{CC43B0C4-A5F5-28FF-C6D3-65CD79428AAE}"/>
                      </a:ext>
                    </a:extLst>
                  </p14:cNvPr>
                  <p14:cNvContentPartPr/>
                  <p14:nvPr/>
                </p14:nvContentPartPr>
                <p14:xfrm>
                  <a:off x="9396294" y="1207895"/>
                  <a:ext cx="367920" cy="105840"/>
                </p14:xfrm>
              </p:contentPart>
            </mc:Choice>
            <mc:Fallback xmlns="">
              <p:pic>
                <p:nvPicPr>
                  <p:cNvPr id="45" name="Ink 44">
                    <a:extLst>
                      <a:ext uri="{FF2B5EF4-FFF2-40B4-BE49-F238E27FC236}">
                        <a16:creationId xmlns:a16="http://schemas.microsoft.com/office/drawing/2014/main" id="{CC43B0C4-A5F5-28FF-C6D3-65CD79428AAE}"/>
                      </a:ext>
                    </a:extLst>
                  </p:cNvPr>
                  <p:cNvPicPr/>
                  <p:nvPr/>
                </p:nvPicPr>
                <p:blipFill>
                  <a:blip r:embed="rId10"/>
                  <a:stretch>
                    <a:fillRect/>
                  </a:stretch>
                </p:blipFill>
                <p:spPr>
                  <a:xfrm>
                    <a:off x="9333294" y="1145255"/>
                    <a:ext cx="493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1" name="Ink 50">
                    <a:extLst>
                      <a:ext uri="{FF2B5EF4-FFF2-40B4-BE49-F238E27FC236}">
                        <a16:creationId xmlns:a16="http://schemas.microsoft.com/office/drawing/2014/main" id="{73DEB001-D8A2-D3BA-D052-5D8FA74627A8}"/>
                      </a:ext>
                    </a:extLst>
                  </p14:cNvPr>
                  <p14:cNvContentPartPr/>
                  <p14:nvPr/>
                </p14:nvContentPartPr>
                <p14:xfrm>
                  <a:off x="9173560" y="1134067"/>
                  <a:ext cx="487800" cy="174960"/>
                </p14:xfrm>
              </p:contentPart>
            </mc:Choice>
            <mc:Fallback xmlns="">
              <p:pic>
                <p:nvPicPr>
                  <p:cNvPr id="51" name="Ink 50">
                    <a:extLst>
                      <a:ext uri="{FF2B5EF4-FFF2-40B4-BE49-F238E27FC236}">
                        <a16:creationId xmlns:a16="http://schemas.microsoft.com/office/drawing/2014/main" id="{73DEB001-D8A2-D3BA-D052-5D8FA74627A8}"/>
                      </a:ext>
                    </a:extLst>
                  </p:cNvPr>
                  <p:cNvPicPr/>
                  <p:nvPr/>
                </p:nvPicPr>
                <p:blipFill>
                  <a:blip r:embed="rId12"/>
                  <a:stretch>
                    <a:fillRect/>
                  </a:stretch>
                </p:blipFill>
                <p:spPr>
                  <a:xfrm>
                    <a:off x="9110560" y="1071427"/>
                    <a:ext cx="613440" cy="300600"/>
                  </a:xfrm>
                  <a:prstGeom prst="rect">
                    <a:avLst/>
                  </a:prstGeom>
                </p:spPr>
              </p:pic>
            </mc:Fallback>
          </mc:AlternateContent>
          <p:sp>
            <p:nvSpPr>
              <p:cNvPr id="53" name="Chord 52">
                <a:extLst>
                  <a:ext uri="{FF2B5EF4-FFF2-40B4-BE49-F238E27FC236}">
                    <a16:creationId xmlns:a16="http://schemas.microsoft.com/office/drawing/2014/main" id="{C86B07D7-F4D3-474A-52E9-C92CAF9A0341}"/>
                  </a:ext>
                </a:extLst>
              </p:cNvPr>
              <p:cNvSpPr/>
              <p:nvPr/>
            </p:nvSpPr>
            <p:spPr>
              <a:xfrm rot="17570478">
                <a:off x="9209811" y="630868"/>
                <a:ext cx="1020583" cy="1022481"/>
              </a:xfrm>
              <a:prstGeom prst="chord">
                <a:avLst>
                  <a:gd name="adj1" fmla="val 2700000"/>
                  <a:gd name="adj2" fmla="val 15899157"/>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K" dirty="0"/>
              </a:p>
            </p:txBody>
          </p:sp>
          <mc:AlternateContent xmlns:mc="http://schemas.openxmlformats.org/markup-compatibility/2006" xmlns:p14="http://schemas.microsoft.com/office/powerpoint/2010/main">
            <mc:Choice Requires="p14">
              <p:contentPart p14:bwMode="auto" r:id="rId13">
                <p14:nvContentPartPr>
                  <p14:cNvPr id="57" name="Ink 56">
                    <a:extLst>
                      <a:ext uri="{FF2B5EF4-FFF2-40B4-BE49-F238E27FC236}">
                        <a16:creationId xmlns:a16="http://schemas.microsoft.com/office/drawing/2014/main" id="{4FFDB2DD-14EA-D4FB-AA5B-0D30E45DE262}"/>
                      </a:ext>
                    </a:extLst>
                  </p14:cNvPr>
                  <p14:cNvContentPartPr/>
                  <p14:nvPr/>
                </p14:nvContentPartPr>
                <p14:xfrm>
                  <a:off x="9101560" y="939667"/>
                  <a:ext cx="3600" cy="110160"/>
                </p14:xfrm>
              </p:contentPart>
            </mc:Choice>
            <mc:Fallback xmlns="">
              <p:pic>
                <p:nvPicPr>
                  <p:cNvPr id="57" name="Ink 56">
                    <a:extLst>
                      <a:ext uri="{FF2B5EF4-FFF2-40B4-BE49-F238E27FC236}">
                        <a16:creationId xmlns:a16="http://schemas.microsoft.com/office/drawing/2014/main" id="{4FFDB2DD-14EA-D4FB-AA5B-0D30E45DE262}"/>
                      </a:ext>
                    </a:extLst>
                  </p:cNvPr>
                  <p:cNvPicPr/>
                  <p:nvPr/>
                </p:nvPicPr>
                <p:blipFill>
                  <a:blip r:embed="rId14"/>
                  <a:stretch>
                    <a:fillRect/>
                  </a:stretch>
                </p:blipFill>
                <p:spPr>
                  <a:xfrm>
                    <a:off x="9038560" y="876667"/>
                    <a:ext cx="129240" cy="235800"/>
                  </a:xfrm>
                  <a:prstGeom prst="rect">
                    <a:avLst/>
                  </a:prstGeom>
                </p:spPr>
              </p:pic>
            </mc:Fallback>
          </mc:AlternateContent>
          <p:sp>
            <p:nvSpPr>
              <p:cNvPr id="59" name="Arc 58">
                <a:extLst>
                  <a:ext uri="{FF2B5EF4-FFF2-40B4-BE49-F238E27FC236}">
                    <a16:creationId xmlns:a16="http://schemas.microsoft.com/office/drawing/2014/main" id="{39323085-0585-09CF-3B84-27A37EE06E0D}"/>
                  </a:ext>
                </a:extLst>
              </p:cNvPr>
              <p:cNvSpPr/>
              <p:nvPr/>
            </p:nvSpPr>
            <p:spPr>
              <a:xfrm>
                <a:off x="8758389" y="998995"/>
                <a:ext cx="487800" cy="86652"/>
              </a:xfrm>
              <a:prstGeom prst="arc">
                <a:avLst/>
              </a:prstGeom>
              <a:ln w="123825"/>
            </p:spPr>
            <p:style>
              <a:lnRef idx="3">
                <a:schemeClr val="dk1"/>
              </a:lnRef>
              <a:fillRef idx="0">
                <a:schemeClr val="dk1"/>
              </a:fillRef>
              <a:effectRef idx="2">
                <a:schemeClr val="dk1"/>
              </a:effectRef>
              <a:fontRef idx="minor">
                <a:schemeClr val="tx1"/>
              </a:fontRef>
            </p:style>
            <p:txBody>
              <a:bodyPr rtlCol="0" anchor="ctr"/>
              <a:lstStyle/>
              <a:p>
                <a:pPr algn="ctr"/>
                <a:endParaRPr lang="en-PK" dirty="0"/>
              </a:p>
            </p:txBody>
          </p:sp>
          <p:sp>
            <p:nvSpPr>
              <p:cNvPr id="60" name="Arc 59">
                <a:extLst>
                  <a:ext uri="{FF2B5EF4-FFF2-40B4-BE49-F238E27FC236}">
                    <a16:creationId xmlns:a16="http://schemas.microsoft.com/office/drawing/2014/main" id="{AC3B3D38-4BFF-A48B-07A7-199CD08198F8}"/>
                  </a:ext>
                </a:extLst>
              </p:cNvPr>
              <p:cNvSpPr/>
              <p:nvPr/>
            </p:nvSpPr>
            <p:spPr>
              <a:xfrm rot="9487294">
                <a:off x="10170893" y="867903"/>
                <a:ext cx="487800" cy="86652"/>
              </a:xfrm>
              <a:prstGeom prst="arc">
                <a:avLst/>
              </a:prstGeom>
              <a:ln w="123825"/>
            </p:spPr>
            <p:style>
              <a:lnRef idx="3">
                <a:schemeClr val="dk1"/>
              </a:lnRef>
              <a:fillRef idx="0">
                <a:schemeClr val="dk1"/>
              </a:fillRef>
              <a:effectRef idx="2">
                <a:schemeClr val="dk1"/>
              </a:effectRef>
              <a:fontRef idx="minor">
                <a:schemeClr val="tx1"/>
              </a:fontRef>
            </p:style>
            <p:txBody>
              <a:bodyPr rtlCol="0" anchor="ctr"/>
              <a:lstStyle/>
              <a:p>
                <a:pPr algn="ctr"/>
                <a:endParaRPr lang="en-PK" dirty="0"/>
              </a:p>
            </p:txBody>
          </p:sp>
        </p:grpSp>
      </p:grpSp>
      <p:cxnSp>
        <p:nvCxnSpPr>
          <p:cNvPr id="2" name="Straight Connector 1">
            <a:extLst>
              <a:ext uri="{FF2B5EF4-FFF2-40B4-BE49-F238E27FC236}">
                <a16:creationId xmlns:a16="http://schemas.microsoft.com/office/drawing/2014/main" id="{1E1CF30D-7781-53C3-4DE3-D103156EEBF0}"/>
              </a:ext>
            </a:extLst>
          </p:cNvPr>
          <p:cNvCxnSpPr>
            <a:cxnSpLocks/>
          </p:cNvCxnSpPr>
          <p:nvPr/>
        </p:nvCxnSpPr>
        <p:spPr>
          <a:xfrm flipV="1">
            <a:off x="4172606" y="3991751"/>
            <a:ext cx="1250732" cy="48090"/>
          </a:xfrm>
          <a:prstGeom prst="line">
            <a:avLst/>
          </a:prstGeom>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EC4683C9-57C9-8B38-84C7-57530646A144}"/>
              </a:ext>
            </a:extLst>
          </p:cNvPr>
          <p:cNvSpPr txBox="1"/>
          <p:nvPr/>
        </p:nvSpPr>
        <p:spPr>
          <a:xfrm>
            <a:off x="5570483" y="3825230"/>
            <a:ext cx="1462260" cy="369332"/>
          </a:xfrm>
          <a:prstGeom prst="rect">
            <a:avLst/>
          </a:prstGeom>
          <a:noFill/>
        </p:spPr>
        <p:txBody>
          <a:bodyPr wrap="none" rtlCol="0">
            <a:spAutoFit/>
          </a:bodyPr>
          <a:lstStyle/>
          <a:p>
            <a:r>
              <a:rPr lang="en-US" dirty="0"/>
              <a:t>IMU Sensor-1</a:t>
            </a:r>
            <a:endParaRPr lang="en-PK" dirty="0"/>
          </a:p>
        </p:txBody>
      </p:sp>
      <p:cxnSp>
        <p:nvCxnSpPr>
          <p:cNvPr id="8" name="Straight Connector 7">
            <a:extLst>
              <a:ext uri="{FF2B5EF4-FFF2-40B4-BE49-F238E27FC236}">
                <a16:creationId xmlns:a16="http://schemas.microsoft.com/office/drawing/2014/main" id="{F8BD4F8D-8682-C83F-59F0-C593CB3BCFB6}"/>
              </a:ext>
            </a:extLst>
          </p:cNvPr>
          <p:cNvCxnSpPr>
            <a:cxnSpLocks/>
          </p:cNvCxnSpPr>
          <p:nvPr/>
        </p:nvCxnSpPr>
        <p:spPr>
          <a:xfrm>
            <a:off x="4154185" y="4900869"/>
            <a:ext cx="1250732" cy="501398"/>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BB403D53-BBF0-B014-6024-F05571FBA672}"/>
              </a:ext>
            </a:extLst>
          </p:cNvPr>
          <p:cNvSpPr txBox="1"/>
          <p:nvPr/>
        </p:nvSpPr>
        <p:spPr>
          <a:xfrm>
            <a:off x="5552062" y="5235746"/>
            <a:ext cx="1462260" cy="369332"/>
          </a:xfrm>
          <a:prstGeom prst="rect">
            <a:avLst/>
          </a:prstGeom>
          <a:noFill/>
        </p:spPr>
        <p:txBody>
          <a:bodyPr wrap="none" rtlCol="0">
            <a:spAutoFit/>
          </a:bodyPr>
          <a:lstStyle/>
          <a:p>
            <a:r>
              <a:rPr lang="en-US" dirty="0"/>
              <a:t>IMU Sensor-2</a:t>
            </a:r>
            <a:endParaRPr lang="en-PK" dirty="0"/>
          </a:p>
        </p:txBody>
      </p:sp>
      <p:cxnSp>
        <p:nvCxnSpPr>
          <p:cNvPr id="15" name="Straight Connector 14">
            <a:extLst>
              <a:ext uri="{FF2B5EF4-FFF2-40B4-BE49-F238E27FC236}">
                <a16:creationId xmlns:a16="http://schemas.microsoft.com/office/drawing/2014/main" id="{B6698538-C920-AA19-B733-C634AE4C2D9F}"/>
              </a:ext>
            </a:extLst>
          </p:cNvPr>
          <p:cNvCxnSpPr>
            <a:cxnSpLocks/>
          </p:cNvCxnSpPr>
          <p:nvPr/>
        </p:nvCxnSpPr>
        <p:spPr>
          <a:xfrm>
            <a:off x="8580635" y="1743657"/>
            <a:ext cx="1254280" cy="71060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3FDCCAE-8ED8-5C3A-8DD5-B15C4BFF655C}"/>
              </a:ext>
            </a:extLst>
          </p:cNvPr>
          <p:cNvSpPr txBox="1"/>
          <p:nvPr/>
        </p:nvSpPr>
        <p:spPr>
          <a:xfrm>
            <a:off x="6923001" y="1350150"/>
            <a:ext cx="1556836" cy="369332"/>
          </a:xfrm>
          <a:prstGeom prst="rect">
            <a:avLst/>
          </a:prstGeom>
          <a:noFill/>
        </p:spPr>
        <p:txBody>
          <a:bodyPr wrap="none" rtlCol="0">
            <a:spAutoFit/>
          </a:bodyPr>
          <a:lstStyle/>
          <a:p>
            <a:r>
              <a:rPr lang="en-US" dirty="0"/>
              <a:t>STM32 f103RB</a:t>
            </a:r>
            <a:endParaRPr lang="en-PK" dirty="0"/>
          </a:p>
        </p:txBody>
      </p:sp>
    </p:spTree>
    <p:extLst>
      <p:ext uri="{BB962C8B-B14F-4D97-AF65-F5344CB8AC3E}">
        <p14:creationId xmlns:p14="http://schemas.microsoft.com/office/powerpoint/2010/main" val="2113304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01"/>
                                        </p:tgtEl>
                                        <p:attrNameLst>
                                          <p:attrName>style.visibility</p:attrName>
                                        </p:attrNameLst>
                                      </p:cBhvr>
                                      <p:to>
                                        <p:strVal val="visible"/>
                                      </p:to>
                                    </p:set>
                                    <p:animEffect transition="in" filter="fade">
                                      <p:cBhvr>
                                        <p:cTn id="7" dur="1000"/>
                                        <p:tgtEl>
                                          <p:spTgt spid="1101"/>
                                        </p:tgtEl>
                                      </p:cBhvr>
                                    </p:animEffect>
                                    <p:anim calcmode="lin" valueType="num">
                                      <p:cBhvr>
                                        <p:cTn id="8" dur="1000" fill="hold"/>
                                        <p:tgtEl>
                                          <p:spTgt spid="1101"/>
                                        </p:tgtEl>
                                        <p:attrNameLst>
                                          <p:attrName>ppt_x</p:attrName>
                                        </p:attrNameLst>
                                      </p:cBhvr>
                                      <p:tavLst>
                                        <p:tav tm="0">
                                          <p:val>
                                            <p:strVal val="#ppt_x"/>
                                          </p:val>
                                        </p:tav>
                                        <p:tav tm="100000">
                                          <p:val>
                                            <p:strVal val="#ppt_x"/>
                                          </p:val>
                                        </p:tav>
                                      </p:tavLst>
                                    </p:anim>
                                    <p:anim calcmode="lin" valueType="num">
                                      <p:cBhvr>
                                        <p:cTn id="9" dur="1000" fill="hold"/>
                                        <p:tgtEl>
                                          <p:spTgt spid="110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par>
                          <p:cTn id="34" fill="hold">
                            <p:stCondLst>
                              <p:cond delay="5000"/>
                            </p:stCondLst>
                            <p:childTnLst>
                              <p:par>
                                <p:cTn id="35" presetID="22" presetClass="entr" presetSubtype="8"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5500"/>
                            </p:stCondLst>
                            <p:childTnLst>
                              <p:par>
                                <p:cTn id="39" presetID="10" presetClass="entr" presetSubtype="0"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6000"/>
                            </p:stCondLst>
                            <p:childTnLst>
                              <p:par>
                                <p:cTn id="43" presetID="22" presetClass="entr" presetSubtype="8" fill="hold" nodeType="after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wipe(left)">
                                      <p:cBhvr>
                                        <p:cTn id="45" dur="500"/>
                                        <p:tgtEl>
                                          <p:spTgt spid="2"/>
                                        </p:tgtEl>
                                      </p:cBhvr>
                                    </p:animEffect>
                                  </p:childTnLst>
                                </p:cTn>
                              </p:par>
                            </p:childTnLst>
                          </p:cTn>
                        </p:par>
                        <p:par>
                          <p:cTn id="46" fill="hold">
                            <p:stCondLst>
                              <p:cond delay="6500"/>
                            </p:stCondLst>
                            <p:childTnLst>
                              <p:par>
                                <p:cTn id="47" presetID="10" presetClass="entr" presetSubtype="0" fill="hold" grpId="0" nodeType="after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par>
                          <p:cTn id="50" fill="hold">
                            <p:stCondLst>
                              <p:cond delay="7000"/>
                            </p:stCondLst>
                            <p:childTnLst>
                              <p:par>
                                <p:cTn id="51" presetID="22" presetClass="entr" presetSubtype="8" fill="hold" nodeType="after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left)">
                                      <p:cBhvr>
                                        <p:cTn id="53" dur="500"/>
                                        <p:tgtEl>
                                          <p:spTgt spid="15"/>
                                        </p:tgtEl>
                                      </p:cBhvr>
                                    </p:animEffect>
                                  </p:childTnLst>
                                </p:cTn>
                              </p:par>
                            </p:childTnLst>
                          </p:cTn>
                        </p:par>
                        <p:par>
                          <p:cTn id="54" fill="hold">
                            <p:stCondLst>
                              <p:cond delay="7500"/>
                            </p:stCondLst>
                            <p:childTnLst>
                              <p:par>
                                <p:cTn id="55" presetID="10"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1" grpId="0"/>
      <p:bldP spid="16" grpId="0"/>
      <p:bldP spid="29" grpId="0"/>
      <p:bldP spid="31" grpId="0"/>
      <p:bldP spid="7" grpId="0"/>
      <p:bldP spid="10" grpId="0"/>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TM03457515[[fn=View]]</Template>
  <TotalTime>11470</TotalTime>
  <Words>2162</Words>
  <Application>Microsoft Office PowerPoint</Application>
  <PresentationFormat>Widescreen</PresentationFormat>
  <Paragraphs>384</Paragraphs>
  <Slides>34</Slides>
  <Notes>2</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Aptos</vt:lpstr>
      <vt:lpstr>Arial</vt:lpstr>
      <vt:lpstr>Calibri</vt:lpstr>
      <vt:lpstr>Calibri Light</vt:lpstr>
      <vt:lpstr>Cambria Math</vt:lpstr>
      <vt:lpstr>Candara Light</vt:lpstr>
      <vt:lpstr>Carlito</vt:lpstr>
      <vt:lpstr>DeepSeek-CJK-patch</vt:lpstr>
      <vt:lpstr>Palatino Linotype</vt:lpstr>
      <vt:lpstr>Symbol</vt:lpstr>
      <vt:lpstr>Times New Roman</vt:lpstr>
      <vt:lpstr>Wingdings</vt:lpstr>
      <vt:lpstr>Office Theme</vt:lpstr>
      <vt:lpstr>PowerPoint Presentation</vt:lpstr>
      <vt:lpstr>PowerPoint Presentation</vt:lpstr>
      <vt:lpstr>Outlines</vt:lpstr>
      <vt:lpstr>Introduction</vt:lpstr>
      <vt:lpstr>Introduction(Continued)</vt:lpstr>
      <vt:lpstr>PowerPoint Presentation</vt:lpstr>
      <vt:lpstr>PowerPoint Presentation</vt:lpstr>
      <vt:lpstr>PowerPoint Presentation</vt:lpstr>
      <vt:lpstr>PowerPoint Presentation</vt:lpstr>
      <vt:lpstr>Working</vt:lpstr>
      <vt:lpstr>Working (Continue)</vt:lpstr>
      <vt:lpstr>Working (Continue)</vt:lpstr>
      <vt:lpstr>Working (Continue)</vt:lpstr>
      <vt:lpstr>Working (Continue)</vt:lpstr>
      <vt:lpstr>Working (Continue)</vt:lpstr>
      <vt:lpstr>Working (Continue)</vt:lpstr>
      <vt:lpstr>Working (Continue)</vt:lpstr>
      <vt:lpstr>Working (Continue)</vt:lpstr>
      <vt:lpstr>Working (Continue)</vt:lpstr>
      <vt:lpstr>Problem Statement</vt:lpstr>
      <vt:lpstr>Objectives</vt:lpstr>
      <vt:lpstr>Benefits to society </vt:lpstr>
      <vt:lpstr>UN’s Sustainable Development Goals</vt:lpstr>
      <vt:lpstr>Project Timeline</vt:lpstr>
      <vt:lpstr>References</vt:lpstr>
      <vt:lpstr>Literature Review</vt:lpstr>
      <vt:lpstr>Recommendations and Suggestions</vt:lpstr>
      <vt:lpstr>Results</vt:lpstr>
      <vt:lpstr>Results</vt:lpstr>
      <vt:lpstr>Results </vt:lpstr>
      <vt:lpstr>Results </vt:lpstr>
      <vt:lpstr>Results</vt:lpstr>
      <vt:lpstr>PowerPoint Presentation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mustafa</dc:creator>
  <cp:lastModifiedBy>Mubashir Aslam</cp:lastModifiedBy>
  <cp:revision>326</cp:revision>
  <dcterms:created xsi:type="dcterms:W3CDTF">2023-05-27T20:17:10Z</dcterms:created>
  <dcterms:modified xsi:type="dcterms:W3CDTF">2025-07-04T06:13:51Z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2024-09-19T19:10:17Z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adad140f-d426-43f3-b33b-349f60e775ce</vt:lpwstr>
  </property>
  <property fmtid="{D5CDD505-2E9C-101B-9397-08002B2CF9AE}" pid="7" name="MSIP_Label_defa4170-0d19-0005-0004-bc88714345d2_ActionId">
    <vt:lpwstr>af4b9cf9-90f4-4051-835d-f82d94529503</vt:lpwstr>
  </property>
  <property fmtid="{D5CDD505-2E9C-101B-9397-08002B2CF9AE}" pid="8" name="MSIP_Label_defa4170-0d19-0005-0004-bc88714345d2_ContentBits">
    <vt:lpwstr>0</vt:lpwstr>
  </property>
</Properties>
</file>